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notesMasterIdLst>
    <p:notesMasterId r:id="rId119"/>
  </p:notesMasterIdLst>
  <p:sldIdLst>
    <p:sldId id="279" r:id="rId10"/>
    <p:sldId id="280" r:id="rId11"/>
    <p:sldId id="281" r:id="rId12"/>
    <p:sldId id="282" r:id="rId13"/>
    <p:sldId id="283" r:id="rId14"/>
    <p:sldId id="276" r:id="rId15"/>
    <p:sldId id="290" r:id="rId16"/>
    <p:sldId id="317" r:id="rId17"/>
    <p:sldId id="349" r:id="rId18"/>
    <p:sldId id="348" r:id="rId19"/>
    <p:sldId id="347" r:id="rId20"/>
    <p:sldId id="318" r:id="rId21"/>
    <p:sldId id="293" r:id="rId22"/>
    <p:sldId id="350" r:id="rId23"/>
    <p:sldId id="343" r:id="rId24"/>
    <p:sldId id="344" r:id="rId25"/>
    <p:sldId id="346" r:id="rId26"/>
    <p:sldId id="362" r:id="rId27"/>
    <p:sldId id="363" r:id="rId28"/>
    <p:sldId id="351" r:id="rId29"/>
    <p:sldId id="353" r:id="rId30"/>
    <p:sldId id="296" r:id="rId31"/>
    <p:sldId id="295" r:id="rId32"/>
    <p:sldId id="319" r:id="rId33"/>
    <p:sldId id="354" r:id="rId34"/>
    <p:sldId id="320" r:id="rId35"/>
    <p:sldId id="322" r:id="rId36"/>
    <p:sldId id="357" r:id="rId37"/>
    <p:sldId id="355" r:id="rId38"/>
    <p:sldId id="358" r:id="rId39"/>
    <p:sldId id="324" r:id="rId40"/>
    <p:sldId id="285" r:id="rId41"/>
    <p:sldId id="359" r:id="rId42"/>
    <p:sldId id="298" r:id="rId43"/>
    <p:sldId id="360" r:id="rId44"/>
    <p:sldId id="300" r:id="rId45"/>
    <p:sldId id="364" r:id="rId46"/>
    <p:sldId id="303" r:id="rId47"/>
    <p:sldId id="326" r:id="rId48"/>
    <p:sldId id="327" r:id="rId49"/>
    <p:sldId id="361" r:id="rId50"/>
    <p:sldId id="328" r:id="rId51"/>
    <p:sldId id="325" r:id="rId52"/>
    <p:sldId id="301" r:id="rId53"/>
    <p:sldId id="304" r:id="rId54"/>
    <p:sldId id="305" r:id="rId55"/>
    <p:sldId id="302" r:id="rId56"/>
    <p:sldId id="299" r:id="rId57"/>
    <p:sldId id="366" r:id="rId58"/>
    <p:sldId id="365" r:id="rId59"/>
    <p:sldId id="367" r:id="rId60"/>
    <p:sldId id="368" r:id="rId61"/>
    <p:sldId id="369" r:id="rId62"/>
    <p:sldId id="286" r:id="rId63"/>
    <p:sldId id="329" r:id="rId64"/>
    <p:sldId id="308" r:id="rId65"/>
    <p:sldId id="330" r:id="rId66"/>
    <p:sldId id="331" r:id="rId67"/>
    <p:sldId id="341" r:id="rId68"/>
    <p:sldId id="334" r:id="rId69"/>
    <p:sldId id="333" r:id="rId70"/>
    <p:sldId id="370" r:id="rId71"/>
    <p:sldId id="332" r:id="rId72"/>
    <p:sldId id="287" r:id="rId73"/>
    <p:sldId id="336" r:id="rId74"/>
    <p:sldId id="400" r:id="rId75"/>
    <p:sldId id="337" r:id="rId76"/>
    <p:sldId id="338" r:id="rId77"/>
    <p:sldId id="339" r:id="rId78"/>
    <p:sldId id="340" r:id="rId79"/>
    <p:sldId id="335" r:id="rId80"/>
    <p:sldId id="309" r:id="rId81"/>
    <p:sldId id="310" r:id="rId82"/>
    <p:sldId id="371" r:id="rId83"/>
    <p:sldId id="372" r:id="rId84"/>
    <p:sldId id="288" r:id="rId85"/>
    <p:sldId id="311" r:id="rId86"/>
    <p:sldId id="378" r:id="rId87"/>
    <p:sldId id="374" r:id="rId88"/>
    <p:sldId id="312" r:id="rId89"/>
    <p:sldId id="373" r:id="rId90"/>
    <p:sldId id="375" r:id="rId91"/>
    <p:sldId id="379" r:id="rId92"/>
    <p:sldId id="376" r:id="rId93"/>
    <p:sldId id="380" r:id="rId94"/>
    <p:sldId id="381" r:id="rId95"/>
    <p:sldId id="382" r:id="rId96"/>
    <p:sldId id="383" r:id="rId97"/>
    <p:sldId id="384" r:id="rId98"/>
    <p:sldId id="377" r:id="rId99"/>
    <p:sldId id="289" r:id="rId100"/>
    <p:sldId id="313" r:id="rId101"/>
    <p:sldId id="385" r:id="rId102"/>
    <p:sldId id="315" r:id="rId103"/>
    <p:sldId id="314" r:id="rId104"/>
    <p:sldId id="386" r:id="rId105"/>
    <p:sldId id="316" r:id="rId106"/>
    <p:sldId id="387" r:id="rId107"/>
    <p:sldId id="388" r:id="rId108"/>
    <p:sldId id="389" r:id="rId109"/>
    <p:sldId id="390" r:id="rId110"/>
    <p:sldId id="391" r:id="rId111"/>
    <p:sldId id="392" r:id="rId112"/>
    <p:sldId id="393" r:id="rId113"/>
    <p:sldId id="394" r:id="rId114"/>
    <p:sldId id="395" r:id="rId115"/>
    <p:sldId id="397" r:id="rId116"/>
    <p:sldId id="396" r:id="rId117"/>
    <p:sldId id="398"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p:cViewPr varScale="1">
        <p:scale>
          <a:sx n="88" d="100"/>
          <a:sy n="88" d="100"/>
        </p:scale>
        <p:origin x="117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16AC1D-24CF-4B4A-9C45-A0460EAA56A5}" type="datetimeFigureOut">
              <a:rPr lang="en-US" smtClean="0"/>
              <a:t>2/3/2026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579EB8-E85B-4EBA-A909-2533CE1D0123}" type="slidenum">
              <a:rPr lang="en-US" smtClean="0"/>
              <a:t>‹#›</a:t>
            </a:fld>
            <a:endParaRPr lang="en-US"/>
          </a:p>
        </p:txBody>
      </p:sp>
    </p:spTree>
    <p:extLst>
      <p:ext uri="{BB962C8B-B14F-4D97-AF65-F5344CB8AC3E}">
        <p14:creationId xmlns:p14="http://schemas.microsoft.com/office/powerpoint/2010/main" val="50930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405504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345470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2420345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174607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2820889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1593841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4189432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3510186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3386952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3003761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264707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normAutofit/>
          </a:bodyPr>
          <a:lstStyle>
            <a:lvl1pPr algn="just">
              <a:buNone/>
              <a:defRPr sz="2000"/>
            </a:lvl1pPr>
            <a:lvl2pPr>
              <a:buNone/>
              <a:defRPr/>
            </a:lvl2pPr>
            <a:lvl3pPr algn="just">
              <a:defRPr sz="2000"/>
            </a:lvl3pPr>
            <a:lvl4pPr algn="just">
              <a:defRPr sz="2000"/>
            </a:lvl4pPr>
            <a:lvl5pPr algn="just">
              <a:defRPr sz="2000"/>
            </a:lvl5pPr>
          </a:lstStyle>
          <a:p>
            <a:pPr lvl="0"/>
            <a:r>
              <a:rPr lang="en-US" dirty="0"/>
              <a:t>Click to edit Master text styles</a:t>
            </a:r>
          </a:p>
          <a:p>
            <a:pPr lvl="0"/>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385765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3153594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56875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2C9623-2DC8-4D95-9BD1-9E0A42C3B72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66578D-0DBD-467F-BFEB-513FEF216E5E}" type="slidenum">
              <a:rPr lang="en-US" smtClean="0"/>
              <a:t>‹#›</a:t>
            </a:fld>
            <a:endParaRPr lang="en-US" dirty="0"/>
          </a:p>
        </p:txBody>
      </p:sp>
    </p:spTree>
    <p:extLst>
      <p:ext uri="{BB962C8B-B14F-4D97-AF65-F5344CB8AC3E}">
        <p14:creationId xmlns:p14="http://schemas.microsoft.com/office/powerpoint/2010/main" val="38404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1124148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468082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330764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144398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579977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833640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81769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41079839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926382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3335848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34622941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7175AD-47F2-4730-82AA-AB5F3D1974B8}"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2252DC-9B8E-4BF5-A4EF-4F28EB11EFA3}" type="slidenum">
              <a:rPr lang="en-US" smtClean="0"/>
              <a:t>‹#›</a:t>
            </a:fld>
            <a:endParaRPr lang="en-US" dirty="0"/>
          </a:p>
        </p:txBody>
      </p:sp>
    </p:spTree>
    <p:extLst>
      <p:ext uri="{BB962C8B-B14F-4D97-AF65-F5344CB8AC3E}">
        <p14:creationId xmlns:p14="http://schemas.microsoft.com/office/powerpoint/2010/main" val="2856765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33561044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3991502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3846923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3081313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080548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84174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2865712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017256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193079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7007422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66820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3DF8A-D145-4177-BF99-FD1EDD9FFD6C}"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937F4-E171-403B-87EF-360EA9F7625D}" type="slidenum">
              <a:rPr lang="en-US" smtClean="0"/>
              <a:t>‹#›</a:t>
            </a:fld>
            <a:endParaRPr lang="en-US" dirty="0"/>
          </a:p>
        </p:txBody>
      </p:sp>
    </p:spTree>
    <p:extLst>
      <p:ext uri="{BB962C8B-B14F-4D97-AF65-F5344CB8AC3E}">
        <p14:creationId xmlns:p14="http://schemas.microsoft.com/office/powerpoint/2010/main" val="1977740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1527419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39331765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780677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26194165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1813306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7" name="Date Placeholder 6"/>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37443167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14175126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26553013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16655248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35012480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1703214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76CAB7-3877-462F-97ED-307FF6E9843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545649-7EEF-4994-BF23-4FE71BE76008}" type="slidenum">
              <a:rPr lang="en-US" smtClean="0"/>
              <a:t>‹#›</a:t>
            </a:fld>
            <a:endParaRPr lang="en-US" dirty="0"/>
          </a:p>
        </p:txBody>
      </p:sp>
    </p:spTree>
    <p:extLst>
      <p:ext uri="{BB962C8B-B14F-4D97-AF65-F5344CB8AC3E}">
        <p14:creationId xmlns:p14="http://schemas.microsoft.com/office/powerpoint/2010/main" val="3838246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2110241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41572186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12665061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40115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26141430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5750380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7105261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4827939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12638305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800501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26781181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92956-43A5-4629-9C1C-89042596A9B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99F5A0D-95EE-409F-AF1A-647974546C73}" type="slidenum">
              <a:rPr lang="en-US" smtClean="0"/>
              <a:t>‹#›</a:t>
            </a:fld>
            <a:endParaRPr lang="en-US" dirty="0"/>
          </a:p>
        </p:txBody>
      </p:sp>
    </p:spTree>
    <p:extLst>
      <p:ext uri="{BB962C8B-B14F-4D97-AF65-F5344CB8AC3E}">
        <p14:creationId xmlns:p14="http://schemas.microsoft.com/office/powerpoint/2010/main" val="22576001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18380320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37235270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427575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2130720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32112445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6966899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30684909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27659410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37328647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25338925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1869243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A7050-29FF-45BE-8099-99EC93D9FE46}"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AD6728-0F13-4754-9ACF-399049623260}" type="slidenum">
              <a:rPr lang="en-US" smtClean="0"/>
              <a:t>‹#›</a:t>
            </a:fld>
            <a:endParaRPr lang="en-US" dirty="0"/>
          </a:p>
        </p:txBody>
      </p:sp>
    </p:spTree>
    <p:extLst>
      <p:ext uri="{BB962C8B-B14F-4D97-AF65-F5344CB8AC3E}">
        <p14:creationId xmlns:p14="http://schemas.microsoft.com/office/powerpoint/2010/main" val="40379921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585686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129951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5505897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37302085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9939506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38308428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6238477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30860779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38116138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13533881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15782374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220C1-998C-4DF4-AAFE-CE5207C9D089}"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D3C665-A398-4835-88A5-723CA5906F56}" type="slidenum">
              <a:rPr lang="en-US" smtClean="0"/>
              <a:t>‹#›</a:t>
            </a:fld>
            <a:endParaRPr lang="en-US" dirty="0"/>
          </a:p>
        </p:txBody>
      </p:sp>
    </p:spTree>
    <p:extLst>
      <p:ext uri="{BB962C8B-B14F-4D97-AF65-F5344CB8AC3E}">
        <p14:creationId xmlns:p14="http://schemas.microsoft.com/office/powerpoint/2010/main" val="24856748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278179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7DBA11-75F0-449F-8B5C-DE37DC7B273B}"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2FB5EA-7D2B-4E96-8D19-6291063E12E1}" type="slidenum">
              <a:rPr lang="en-US" smtClean="0"/>
              <a:t>‹#›</a:t>
            </a:fld>
            <a:endParaRPr lang="en-US" dirty="0"/>
          </a:p>
        </p:txBody>
      </p:sp>
    </p:spTree>
    <p:extLst>
      <p:ext uri="{BB962C8B-B14F-4D97-AF65-F5344CB8AC3E}">
        <p14:creationId xmlns:p14="http://schemas.microsoft.com/office/powerpoint/2010/main" val="1375943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33540959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39678519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1089584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9337860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35159132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4653799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8394729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36014585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10020217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D194AD-A1B0-4231-B596-F4D7162D24D1}" type="datetimeFigureOut">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606986-B61D-4FEB-AAC7-EAFDCE0B324A}" type="slidenum">
              <a:rPr lang="en-US" smtClean="0"/>
              <a:t>‹#›</a:t>
            </a:fld>
            <a:endParaRPr lang="en-US" dirty="0"/>
          </a:p>
        </p:txBody>
      </p:sp>
    </p:spTree>
    <p:extLst>
      <p:ext uri="{BB962C8B-B14F-4D97-AF65-F5344CB8AC3E}">
        <p14:creationId xmlns:p14="http://schemas.microsoft.com/office/powerpoint/2010/main" val="381313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412"/>
            <a:ext cx="8229600" cy="8919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DBA11-75F0-449F-8B5C-DE37DC7B273B}"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FB5EA-7D2B-4E96-8D19-6291063E12E1}" type="slidenum">
              <a:rPr lang="en-US" smtClean="0"/>
              <a:t>‹#›</a:t>
            </a:fld>
            <a:endParaRPr lang="en-US" dirty="0"/>
          </a:p>
        </p:txBody>
      </p:sp>
      <p:cxnSp>
        <p:nvCxnSpPr>
          <p:cNvPr id="10" name="Straight Connector 9"/>
          <p:cNvCxnSpPr/>
          <p:nvPr userDrawn="1"/>
        </p:nvCxnSpPr>
        <p:spPr>
          <a:xfrm>
            <a:off x="457200" y="932329"/>
            <a:ext cx="8229600" cy="0"/>
          </a:xfrm>
          <a:prstGeom prst="line">
            <a:avLst/>
          </a:prstGeom>
          <a:ln w="107950" cmpd="thickThi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47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C00000"/>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C9623-2DC8-4D95-9BD1-9E0A42C3B721}"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6578D-0DBD-467F-BFEB-513FEF216E5E}" type="slidenum">
              <a:rPr lang="en-US" smtClean="0"/>
              <a:t>‹#›</a:t>
            </a:fld>
            <a:endParaRPr lang="en-US" dirty="0"/>
          </a:p>
        </p:txBody>
      </p:sp>
    </p:spTree>
    <p:extLst>
      <p:ext uri="{BB962C8B-B14F-4D97-AF65-F5344CB8AC3E}">
        <p14:creationId xmlns:p14="http://schemas.microsoft.com/office/powerpoint/2010/main" val="2981125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175AD-47F2-4730-82AA-AB5F3D1974B8}"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252DC-9B8E-4BF5-A4EF-4F28EB11EFA3}" type="slidenum">
              <a:rPr lang="en-US" smtClean="0"/>
              <a:t>‹#›</a:t>
            </a:fld>
            <a:endParaRPr lang="en-US" dirty="0"/>
          </a:p>
        </p:txBody>
      </p:sp>
    </p:spTree>
    <p:extLst>
      <p:ext uri="{BB962C8B-B14F-4D97-AF65-F5344CB8AC3E}">
        <p14:creationId xmlns:p14="http://schemas.microsoft.com/office/powerpoint/2010/main" val="3073662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3DF8A-D145-4177-BF99-FD1EDD9FFD6C}"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937F4-E171-403B-87EF-360EA9F7625D}" type="slidenum">
              <a:rPr lang="en-US" smtClean="0"/>
              <a:t>‹#›</a:t>
            </a:fld>
            <a:endParaRPr lang="en-US" dirty="0"/>
          </a:p>
        </p:txBody>
      </p:sp>
    </p:spTree>
    <p:extLst>
      <p:ext uri="{BB962C8B-B14F-4D97-AF65-F5344CB8AC3E}">
        <p14:creationId xmlns:p14="http://schemas.microsoft.com/office/powerpoint/2010/main" val="20651729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76CAB7-3877-462F-97ED-307FF6E98436}"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45649-7EEF-4994-BF23-4FE71BE76008}" type="slidenum">
              <a:rPr lang="en-US" smtClean="0"/>
              <a:t>‹#›</a:t>
            </a:fld>
            <a:endParaRPr lang="en-US" dirty="0"/>
          </a:p>
        </p:txBody>
      </p:sp>
    </p:spTree>
    <p:extLst>
      <p:ext uri="{BB962C8B-B14F-4D97-AF65-F5344CB8AC3E}">
        <p14:creationId xmlns:p14="http://schemas.microsoft.com/office/powerpoint/2010/main" val="3375238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92956-43A5-4629-9C1C-89042596A9B9}"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9F5A0D-95EE-409F-AF1A-647974546C73}" type="slidenum">
              <a:rPr lang="en-US" smtClean="0"/>
              <a:t>‹#›</a:t>
            </a:fld>
            <a:endParaRPr lang="en-US" dirty="0"/>
          </a:p>
        </p:txBody>
      </p:sp>
    </p:spTree>
    <p:extLst>
      <p:ext uri="{BB962C8B-B14F-4D97-AF65-F5344CB8AC3E}">
        <p14:creationId xmlns:p14="http://schemas.microsoft.com/office/powerpoint/2010/main" val="12831612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A7050-29FF-45BE-8099-99EC93D9FE46}"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D6728-0F13-4754-9ACF-399049623260}" type="slidenum">
              <a:rPr lang="en-US" smtClean="0"/>
              <a:t>‹#›</a:t>
            </a:fld>
            <a:endParaRPr lang="en-US" dirty="0"/>
          </a:p>
        </p:txBody>
      </p:sp>
    </p:spTree>
    <p:extLst>
      <p:ext uri="{BB962C8B-B14F-4D97-AF65-F5344CB8AC3E}">
        <p14:creationId xmlns:p14="http://schemas.microsoft.com/office/powerpoint/2010/main" val="83786100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220C1-998C-4DF4-AAFE-CE5207C9D089}"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3C665-A398-4835-88A5-723CA5906F56}" type="slidenum">
              <a:rPr lang="en-US" smtClean="0"/>
              <a:t>‹#›</a:t>
            </a:fld>
            <a:endParaRPr lang="en-US" dirty="0"/>
          </a:p>
        </p:txBody>
      </p:sp>
    </p:spTree>
    <p:extLst>
      <p:ext uri="{BB962C8B-B14F-4D97-AF65-F5344CB8AC3E}">
        <p14:creationId xmlns:p14="http://schemas.microsoft.com/office/powerpoint/2010/main" val="7844780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194AD-A1B0-4231-B596-F4D7162D24D1}" type="datetimeFigureOut">
              <a:rPr lang="en-US" smtClean="0"/>
              <a:t>2/3/2026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06986-B61D-4FEB-AAC7-EAFDCE0B324A}" type="slidenum">
              <a:rPr lang="en-US" smtClean="0"/>
              <a:t>‹#›</a:t>
            </a:fld>
            <a:endParaRPr lang="en-US" dirty="0"/>
          </a:p>
        </p:txBody>
      </p:sp>
    </p:spTree>
    <p:extLst>
      <p:ext uri="{BB962C8B-B14F-4D97-AF65-F5344CB8AC3E}">
        <p14:creationId xmlns:p14="http://schemas.microsoft.com/office/powerpoint/2010/main" val="38057340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846DAB-34CD-463D-8506-062D81D5758C}"/>
              </a:ext>
            </a:extLst>
          </p:cNvPr>
          <p:cNvSpPr>
            <a:spLocks noGrp="1"/>
          </p:cNvSpPr>
          <p:nvPr>
            <p:ph type="title"/>
          </p:nvPr>
        </p:nvSpPr>
        <p:spPr/>
        <p:txBody>
          <a:bodyPr/>
          <a:lstStyle/>
          <a:p>
            <a:endParaRPr lang="en-IN" dirty="0"/>
          </a:p>
        </p:txBody>
      </p:sp>
      <p:sp>
        <p:nvSpPr>
          <p:cNvPr id="6" name="TextBox 5">
            <a:extLst>
              <a:ext uri="{FF2B5EF4-FFF2-40B4-BE49-F238E27FC236}">
                <a16:creationId xmlns:a16="http://schemas.microsoft.com/office/drawing/2014/main" id="{E175BD55-9EA8-8416-A180-4169E9DC26EB}"/>
              </a:ext>
            </a:extLst>
          </p:cNvPr>
          <p:cNvSpPr txBox="1"/>
          <p:nvPr/>
        </p:nvSpPr>
        <p:spPr>
          <a:xfrm>
            <a:off x="1646583" y="5638800"/>
            <a:ext cx="7467600" cy="1077218"/>
          </a:xfrm>
          <a:prstGeom prst="rect">
            <a:avLst/>
          </a:prstGeom>
          <a:noFill/>
        </p:spPr>
        <p:txBody>
          <a:bodyPr wrap="square">
            <a:spAutoFit/>
          </a:bodyPr>
          <a:lstStyle/>
          <a:p>
            <a:r>
              <a:rPr lang="en-IN" sz="3200" b="1" dirty="0">
                <a:solidFill>
                  <a:srgbClr val="C00000"/>
                </a:solidFill>
                <a:latin typeface="Times New Roman" panose="02020603050405020304" pitchFamily="18" charset="0"/>
                <a:cs typeface="Times New Roman" panose="02020603050405020304" pitchFamily="18" charset="0"/>
              </a:rPr>
              <a:t>CEPCC408 </a:t>
            </a:r>
            <a:r>
              <a:rPr lang="en-US" sz="3200" b="1" spc="-5" dirty="0">
                <a:solidFill>
                  <a:srgbClr val="C00000"/>
                </a:solidFill>
                <a:latin typeface="Times New Roman" panose="02020603050405020304" pitchFamily="18" charset="0"/>
                <a:cs typeface="Times New Roman" panose="02020603050405020304" pitchFamily="18" charset="0"/>
              </a:rPr>
              <a:t>: </a:t>
            </a:r>
            <a:r>
              <a:rPr lang="en-IN" sz="3200" b="1" dirty="0">
                <a:solidFill>
                  <a:srgbClr val="C00000"/>
                </a:solidFill>
                <a:latin typeface="Times New Roman" panose="02020603050405020304" pitchFamily="18" charset="0"/>
                <a:cs typeface="Times New Roman" panose="02020603050405020304" pitchFamily="18" charset="0"/>
              </a:rPr>
              <a:t>COMPUTER NETWORK</a:t>
            </a:r>
          </a:p>
          <a:p>
            <a:r>
              <a:rPr lang="en-IN" sz="3200" dirty="0">
                <a:latin typeface="Times New Roman" panose="02020603050405020304" pitchFamily="18" charset="0"/>
                <a:cs typeface="Times New Roman" panose="02020603050405020304" pitchFamily="18" charset="0"/>
              </a:rPr>
              <a:t>Chapter 2: Data Link Layer </a:t>
            </a:r>
            <a:endParaRPr lang="en-IN" sz="3200" b="1" dirty="0">
              <a:solidFill>
                <a:srgbClr val="C00000"/>
              </a:solidFill>
              <a:latin typeface="Times New Roman" panose="02020603050405020304" pitchFamily="18" charset="0"/>
              <a:cs typeface="Times New Roman" panose="02020603050405020304" pitchFamily="18" charset="0"/>
            </a:endParaRPr>
          </a:p>
        </p:txBody>
      </p:sp>
      <p:pic>
        <p:nvPicPr>
          <p:cNvPr id="1028" name="Picture 4" descr="Different Types of Computer Networks - King Of Networking">
            <a:extLst>
              <a:ext uri="{FF2B5EF4-FFF2-40B4-BE49-F238E27FC236}">
                <a16:creationId xmlns:a16="http://schemas.microsoft.com/office/drawing/2014/main" id="{CA9F2D27-8868-6A2D-2C7C-D07C69037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7" y="22412"/>
            <a:ext cx="9114183" cy="546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775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3</a:t>
            </a:r>
            <a:r>
              <a:rPr lang="en-US" dirty="0"/>
              <a:t>. Error Control</a:t>
            </a:r>
            <a:br>
              <a:rPr lang="en-US" dirty="0"/>
            </a:br>
            <a:endParaRPr lang="en-IN" dirty="0"/>
          </a:p>
        </p:txBody>
      </p:sp>
      <p:sp>
        <p:nvSpPr>
          <p:cNvPr id="3" name="Content Placeholder 2"/>
          <p:cNvSpPr>
            <a:spLocks noGrp="1"/>
          </p:cNvSpPr>
          <p:nvPr>
            <p:ph idx="1"/>
          </p:nvPr>
        </p:nvSpPr>
        <p:spPr/>
        <p:txBody>
          <a:bodyPr/>
          <a:lstStyle/>
          <a:p>
            <a:r>
              <a:rPr lang="en-US" dirty="0" smtClean="0"/>
              <a:t>Transmission </a:t>
            </a:r>
            <a:r>
              <a:rPr lang="en-US" dirty="0"/>
              <a:t>errors can occur due to noise and interference. The data link layer must:</a:t>
            </a:r>
          </a:p>
          <a:p>
            <a:r>
              <a:rPr lang="en-US" dirty="0"/>
              <a:t>Detect errors (using CRC, checksums, parity)</a:t>
            </a:r>
          </a:p>
          <a:p>
            <a:r>
              <a:rPr lang="en-US" dirty="0"/>
              <a:t>Correct errors (forward error correction) or</a:t>
            </a:r>
          </a:p>
          <a:p>
            <a:r>
              <a:rPr lang="en-US" dirty="0"/>
              <a:t>Recover from errors using retransmission mechanisms (ARQ protocols)</a:t>
            </a:r>
          </a:p>
          <a:p>
            <a:r>
              <a:rPr lang="en-US" dirty="0"/>
              <a:t>This ensures frames are delivered accurately and in order.</a:t>
            </a:r>
          </a:p>
          <a:p>
            <a:endParaRPr lang="en-IN" dirty="0"/>
          </a:p>
        </p:txBody>
      </p:sp>
    </p:spTree>
    <p:extLst>
      <p:ext uri="{BB962C8B-B14F-4D97-AF65-F5344CB8AC3E}">
        <p14:creationId xmlns:p14="http://schemas.microsoft.com/office/powerpoint/2010/main" val="9671877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Carrier </a:t>
            </a:r>
            <a:r>
              <a:rPr lang="en-US" dirty="0"/>
              <a:t>Sense Multiple Access (CSMA)</a:t>
            </a:r>
            <a:br>
              <a:rPr lang="en-US" dirty="0"/>
            </a:br>
            <a:endParaRPr lang="en-IN" dirty="0"/>
          </a:p>
        </p:txBody>
      </p:sp>
      <p:sp>
        <p:nvSpPr>
          <p:cNvPr id="3" name="Content Placeholder 2"/>
          <p:cNvSpPr>
            <a:spLocks noGrp="1"/>
          </p:cNvSpPr>
          <p:nvPr>
            <p:ph idx="1"/>
          </p:nvPr>
        </p:nvSpPr>
        <p:spPr/>
        <p:txBody>
          <a:bodyPr/>
          <a:lstStyle/>
          <a:p>
            <a:r>
              <a:rPr lang="en-US" dirty="0"/>
              <a:t>CSMA is developed to enhance the performance of the network by reducing the possibility of collisions. In CSMA, the device senses the channel before trying to use it to reduce the possibility of a collision. In Carrier sense protocol, devices listen to a carrier or transmission and act accordingly.</a:t>
            </a:r>
          </a:p>
          <a:p>
            <a:r>
              <a:rPr lang="en-US" dirty="0"/>
              <a:t>CSMA uses the </a:t>
            </a:r>
            <a:r>
              <a:rPr lang="en-US" b="1" dirty="0"/>
              <a:t>“sense before transmit” </a:t>
            </a:r>
            <a:r>
              <a:rPr lang="en-US" dirty="0"/>
              <a:t>or </a:t>
            </a:r>
            <a:r>
              <a:rPr lang="en-US" b="1" dirty="0"/>
              <a:t>“listen before talk”</a:t>
            </a:r>
            <a:r>
              <a:rPr lang="en-US" dirty="0"/>
              <a:t> principle, allowing the device to sense the channel before using it.</a:t>
            </a:r>
          </a:p>
          <a:p>
            <a:r>
              <a:rPr lang="en-US" dirty="0"/>
              <a:t>CSMA minimizes the possibility of collisions but does not provide any guarantee to eliminate it because the propagation delay for sending frames from one device to another may cause collisions on a channel.</a:t>
            </a:r>
          </a:p>
          <a:p>
            <a:r>
              <a:rPr lang="en-US" dirty="0"/>
              <a:t>When a device sends a frame, it takes very little time for the first bit to reach each device and each device to understand it. Simply put, a device can sense the channel and find it idle because the first bit sent by another device has not yet been received.</a:t>
            </a:r>
          </a:p>
          <a:p>
            <a:endParaRPr lang="en-IN" dirty="0"/>
          </a:p>
        </p:txBody>
      </p:sp>
    </p:spTree>
    <p:extLst>
      <p:ext uri="{BB962C8B-B14F-4D97-AF65-F5344CB8AC3E}">
        <p14:creationId xmlns:p14="http://schemas.microsoft.com/office/powerpoint/2010/main" val="41801446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32474" y="1143000"/>
            <a:ext cx="6279052" cy="4983163"/>
          </a:xfrm>
          <a:prstGeom prst="rect">
            <a:avLst/>
          </a:prstGeom>
        </p:spPr>
      </p:pic>
    </p:spTree>
    <p:extLst>
      <p:ext uri="{BB962C8B-B14F-4D97-AF65-F5344CB8AC3E}">
        <p14:creationId xmlns:p14="http://schemas.microsoft.com/office/powerpoint/2010/main" val="300523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As shown in the figure, station B sends the frame at time </a:t>
            </a:r>
            <a:r>
              <a:rPr lang="en-US" b="1" dirty="0"/>
              <a:t>t1</a:t>
            </a:r>
            <a:r>
              <a:rPr lang="en-US" dirty="0"/>
              <a:t>, as it senses the channel and finds it idle.</a:t>
            </a:r>
          </a:p>
          <a:p>
            <a:r>
              <a:rPr lang="en-US" dirty="0"/>
              <a:t>Station-C senses the channel at time t2 and finds it idle because still, it has not received the first bit of Station-B, sent by Station-B on the channel. Now, both the signals will collide on a channel, and the frame destroyed.</a:t>
            </a:r>
          </a:p>
          <a:p>
            <a:r>
              <a:rPr lang="en-US" dirty="0"/>
              <a:t>Here the time required for the propagation of the signal from one end of the channel to the other is known as a propagation or vulnerable time TP.</a:t>
            </a:r>
          </a:p>
          <a:p>
            <a:r>
              <a:rPr lang="en-US" dirty="0"/>
              <a:t>A collision occurs when two devices send a frame at the same time. But if the first bit of the frame reaches the end of the channel, each station receives the first bit of the sending station, so they will not start broadcasting the frame until the station, transmitting the frame, has completed the transmission.</a:t>
            </a:r>
          </a:p>
          <a:p>
            <a:endParaRPr lang="en-IN" dirty="0"/>
          </a:p>
        </p:txBody>
      </p:sp>
    </p:spTree>
    <p:extLst>
      <p:ext uri="{BB962C8B-B14F-4D97-AF65-F5344CB8AC3E}">
        <p14:creationId xmlns:p14="http://schemas.microsoft.com/office/powerpoint/2010/main" val="2830078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Persistence </a:t>
            </a:r>
            <a:r>
              <a:rPr lang="en-IN" dirty="0"/>
              <a:t>Methods</a:t>
            </a:r>
            <a:br>
              <a:rPr lang="en-IN" dirty="0"/>
            </a:b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1-Persistent method</a:t>
            </a:r>
          </a:p>
          <a:p>
            <a:pPr>
              <a:buFont typeface="Wingdings" panose="05000000000000000000" pitchFamily="2" charset="2"/>
              <a:buChar char="Ø"/>
            </a:pPr>
            <a:r>
              <a:rPr lang="en-IN" dirty="0"/>
              <a:t>Non-Persistent method</a:t>
            </a:r>
          </a:p>
          <a:p>
            <a:pPr>
              <a:buFont typeface="Wingdings" panose="05000000000000000000" pitchFamily="2" charset="2"/>
              <a:buChar char="Ø"/>
            </a:pPr>
            <a:r>
              <a:rPr lang="en-IN" dirty="0"/>
              <a:t>P-Persistent method</a:t>
            </a:r>
          </a:p>
          <a:p>
            <a:endParaRPr lang="en-IN" dirty="0"/>
          </a:p>
        </p:txBody>
      </p:sp>
    </p:spTree>
    <p:extLst>
      <p:ext uri="{BB962C8B-B14F-4D97-AF65-F5344CB8AC3E}">
        <p14:creationId xmlns:p14="http://schemas.microsoft.com/office/powerpoint/2010/main" val="349425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1-Persistent </a:t>
            </a:r>
            <a:r>
              <a:rPr lang="en-US" dirty="0" smtClean="0"/>
              <a:t>Method</a:t>
            </a:r>
            <a:endParaRPr lang="en-IN" dirty="0"/>
          </a:p>
        </p:txBody>
      </p:sp>
      <p:sp>
        <p:nvSpPr>
          <p:cNvPr id="3" name="Content Placeholder 2"/>
          <p:cNvSpPr>
            <a:spLocks noGrp="1"/>
          </p:cNvSpPr>
          <p:nvPr>
            <p:ph idx="1"/>
          </p:nvPr>
        </p:nvSpPr>
        <p:spPr/>
        <p:txBody>
          <a:bodyPr/>
          <a:lstStyle/>
          <a:p>
            <a:r>
              <a:rPr lang="en-US" b="1" dirty="0"/>
              <a:t> </a:t>
            </a:r>
            <a:r>
              <a:rPr lang="en-US" dirty="0"/>
              <a:t>This method is simple and straightforward. In 1-persistent, when the device finds the channel idle, without waiting, it immediately sends its frame with probability 1.</a:t>
            </a:r>
          </a:p>
          <a:p>
            <a:r>
              <a:rPr lang="en-US" dirty="0"/>
              <a:t>In this method, frames are more likely to collide, as more than two devices can find the channel idle and send their frames immediately and simultaneously.</a:t>
            </a:r>
          </a:p>
          <a:p>
            <a:endParaRPr lang="en-IN" dirty="0"/>
          </a:p>
        </p:txBody>
      </p:sp>
      <p:pic>
        <p:nvPicPr>
          <p:cNvPr id="4" name="Picture 3"/>
          <p:cNvPicPr>
            <a:picLocks noChangeAspect="1"/>
          </p:cNvPicPr>
          <p:nvPr/>
        </p:nvPicPr>
        <p:blipFill>
          <a:blip r:embed="rId2"/>
          <a:stretch>
            <a:fillRect/>
          </a:stretch>
        </p:blipFill>
        <p:spPr>
          <a:xfrm>
            <a:off x="690562" y="3265296"/>
            <a:ext cx="7762875" cy="3089467"/>
          </a:xfrm>
          <a:prstGeom prst="rect">
            <a:avLst/>
          </a:prstGeom>
        </p:spPr>
      </p:pic>
    </p:spTree>
    <p:extLst>
      <p:ext uri="{BB962C8B-B14F-4D97-AF65-F5344CB8AC3E}">
        <p14:creationId xmlns:p14="http://schemas.microsoft.com/office/powerpoint/2010/main" val="11543939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Non-Persistent </a:t>
            </a:r>
            <a:r>
              <a:rPr lang="en-IN" dirty="0" smtClean="0"/>
              <a:t>Method</a:t>
            </a:r>
            <a:endParaRPr lang="en-IN" dirty="0"/>
          </a:p>
        </p:txBody>
      </p:sp>
      <p:sp>
        <p:nvSpPr>
          <p:cNvPr id="3" name="Content Placeholder 2"/>
          <p:cNvSpPr>
            <a:spLocks noGrp="1"/>
          </p:cNvSpPr>
          <p:nvPr>
            <p:ph idx="1"/>
          </p:nvPr>
        </p:nvSpPr>
        <p:spPr/>
        <p:txBody>
          <a:bodyPr/>
          <a:lstStyle/>
          <a:p>
            <a:r>
              <a:rPr lang="en-US" dirty="0"/>
              <a:t>In this method, a station senses the channel and immediately sends the frame if it finds the channel idle. But if the channel is not idle, it waits for a random amount of time and then starts sensing the channel again.</a:t>
            </a:r>
          </a:p>
          <a:p>
            <a:r>
              <a:rPr lang="en-US" dirty="0"/>
              <a:t>The non-persistence approach minimizes the possibility of a collision because it is rare that two devices will wait and re-transmit the frame simultaneously.</a:t>
            </a:r>
          </a:p>
          <a:p>
            <a:r>
              <a:rPr lang="en-US" dirty="0"/>
              <a:t>This method affects the efficiency of the network as there may be stations to send frames when the channel is idle.</a:t>
            </a:r>
          </a:p>
          <a:p>
            <a:endParaRPr lang="en-IN" dirty="0"/>
          </a:p>
        </p:txBody>
      </p:sp>
      <p:pic>
        <p:nvPicPr>
          <p:cNvPr id="4" name="Picture 3"/>
          <p:cNvPicPr>
            <a:picLocks noChangeAspect="1"/>
          </p:cNvPicPr>
          <p:nvPr/>
        </p:nvPicPr>
        <p:blipFill>
          <a:blip r:embed="rId2"/>
          <a:stretch>
            <a:fillRect/>
          </a:stretch>
        </p:blipFill>
        <p:spPr>
          <a:xfrm>
            <a:off x="609600" y="3886200"/>
            <a:ext cx="7696200" cy="2535806"/>
          </a:xfrm>
          <a:prstGeom prst="rect">
            <a:avLst/>
          </a:prstGeom>
        </p:spPr>
      </p:pic>
    </p:spTree>
    <p:extLst>
      <p:ext uri="{BB962C8B-B14F-4D97-AF65-F5344CB8AC3E}">
        <p14:creationId xmlns:p14="http://schemas.microsoft.com/office/powerpoint/2010/main" val="3406105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P-Persistent Method</a:t>
            </a:r>
          </a:p>
        </p:txBody>
      </p:sp>
      <p:sp>
        <p:nvSpPr>
          <p:cNvPr id="3" name="Content Placeholder 2"/>
          <p:cNvSpPr>
            <a:spLocks noGrp="1"/>
          </p:cNvSpPr>
          <p:nvPr>
            <p:ph idx="1"/>
          </p:nvPr>
        </p:nvSpPr>
        <p:spPr/>
        <p:txBody>
          <a:bodyPr/>
          <a:lstStyle/>
          <a:p>
            <a:r>
              <a:rPr lang="en-US" dirty="0"/>
              <a:t>In the p-persistent method, the channel has allocated a time slot for the transmission of frames, and the time slot has a slot duration in which the transmission has to complete. Here, the slot duration can be greater than or equal to the maximum propagation delay.</a:t>
            </a:r>
          </a:p>
          <a:p>
            <a:r>
              <a:rPr lang="en-US" dirty="0"/>
              <a:t>P-persistent improves efficiency and combines the strategies of the above two methods.</a:t>
            </a:r>
          </a:p>
          <a:p>
            <a:r>
              <a:rPr lang="en-US" dirty="0"/>
              <a:t>The station sends a frame with probability </a:t>
            </a:r>
            <a:r>
              <a:rPr lang="en-US" b="1" dirty="0"/>
              <a:t>p</a:t>
            </a:r>
            <a:r>
              <a:rPr lang="en-US" dirty="0"/>
              <a:t>. The station waits for the next time slot to start and senses the channel again with probability </a:t>
            </a:r>
            <a:r>
              <a:rPr lang="en-US" b="1" dirty="0"/>
              <a:t>q = 1-p</a:t>
            </a:r>
            <a:r>
              <a:rPr lang="en-US" dirty="0"/>
              <a:t>. If it finds the channel idle, it sends the frame. Otherwise, it acts as if a collision has occurred and uses the back-off procedure.</a:t>
            </a:r>
          </a:p>
          <a:p>
            <a:endParaRPr lang="en-IN" dirty="0"/>
          </a:p>
        </p:txBody>
      </p:sp>
    </p:spTree>
    <p:extLst>
      <p:ext uri="{BB962C8B-B14F-4D97-AF65-F5344CB8AC3E}">
        <p14:creationId xmlns:p14="http://schemas.microsoft.com/office/powerpoint/2010/main" val="1878590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1800" dirty="0"/>
              <a:t>T</a:t>
            </a:r>
            <a:r>
              <a:rPr lang="en-US" sz="1800" dirty="0" smtClean="0"/>
              <a:t>he </a:t>
            </a:r>
            <a:r>
              <a:rPr lang="en-US" sz="1800" dirty="0"/>
              <a:t>station senses the channel continuously. When the station finds the channel idle, it checks the probability result.</a:t>
            </a:r>
          </a:p>
          <a:p>
            <a:pPr>
              <a:buFont typeface="Wingdings" panose="05000000000000000000" pitchFamily="2" charset="2"/>
              <a:buChar char="Ø"/>
            </a:pPr>
            <a:r>
              <a:rPr lang="en-US" sz="1800" dirty="0"/>
              <a:t>If the probability result is greater than the probability </a:t>
            </a:r>
            <a:r>
              <a:rPr lang="en-US" sz="1800" b="1" dirty="0"/>
              <a:t>p</a:t>
            </a:r>
            <a:r>
              <a:rPr lang="en-US" sz="1800" dirty="0"/>
              <a:t>, it waits for a slot and senses the channel again. If it finds the channel busy, it uses the back-off procedure, though a collision occurred. Otherwise, it checks the probability result.</a:t>
            </a:r>
          </a:p>
          <a:p>
            <a:pPr>
              <a:buFont typeface="Wingdings" panose="05000000000000000000" pitchFamily="2" charset="2"/>
              <a:buChar char="Ø"/>
            </a:pPr>
            <a:r>
              <a:rPr lang="en-US" sz="1800" dirty="0"/>
              <a:t>If the probability result is less than or equal to </a:t>
            </a:r>
            <a:r>
              <a:rPr lang="en-US" sz="1800" b="1" dirty="0"/>
              <a:t>p</a:t>
            </a:r>
            <a:r>
              <a:rPr lang="en-US" sz="1800" dirty="0"/>
              <a:t>, the station will send the frame.</a:t>
            </a:r>
          </a:p>
          <a:p>
            <a:endParaRPr lang="en-IN" dirty="0"/>
          </a:p>
        </p:txBody>
      </p:sp>
      <p:pic>
        <p:nvPicPr>
          <p:cNvPr id="4" name="Picture 2" descr="p-persistent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3179314"/>
            <a:ext cx="7391400" cy="31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57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
            </a:r>
            <a:br>
              <a:rPr lang="en-US" sz="3100" dirty="0" smtClean="0"/>
            </a:br>
            <a:r>
              <a:rPr lang="en-US" sz="3100" dirty="0" smtClean="0"/>
              <a:t>CSMA </a:t>
            </a:r>
            <a:r>
              <a:rPr lang="en-US" sz="3100" dirty="0"/>
              <a:t>with Collision Detection Protocol (CSMA/CD)</a:t>
            </a:r>
            <a:r>
              <a:rPr lang="en-US" dirty="0"/>
              <a:t/>
            </a:r>
            <a:br>
              <a:rPr lang="en-US" dirty="0"/>
            </a:br>
            <a:endParaRPr lang="en-IN" dirty="0"/>
          </a:p>
        </p:txBody>
      </p:sp>
      <p:sp>
        <p:nvSpPr>
          <p:cNvPr id="4" name="Content Placeholder 3"/>
          <p:cNvSpPr>
            <a:spLocks noGrp="1"/>
          </p:cNvSpPr>
          <p:nvPr>
            <p:ph idx="1"/>
          </p:nvPr>
        </p:nvSpPr>
        <p:spPr/>
        <p:txBody>
          <a:bodyPr>
            <a:normAutofit fontScale="92500" lnSpcReduction="10000"/>
          </a:bodyPr>
          <a:lstStyle/>
          <a:p>
            <a:r>
              <a:rPr lang="en-US" dirty="0"/>
              <a:t>CSMA/CD enhances the algorithm to handle collisions during transmission. Detects whether there is a collision on a channel or not. In this method, a device monitors the channel after sending the frame to see if the transmission was successful. The channel shall notify the station in case of collision during transmission.</a:t>
            </a:r>
          </a:p>
          <a:p>
            <a:r>
              <a:rPr lang="en-US" dirty="0"/>
              <a:t>CSMA/CD uses persistence methods to understand the channel. Transmission and collision detection is a continuous process in CSMA/CD.</a:t>
            </a:r>
          </a:p>
          <a:p>
            <a:r>
              <a:rPr lang="en-US" dirty="0"/>
              <a:t>In CSMA/CD, the station transmits and receives frames continuously and simultaneously.</a:t>
            </a:r>
          </a:p>
          <a:p>
            <a:r>
              <a:rPr lang="en-US" dirty="0"/>
              <a:t>The station continuously monitors the channel to see if a broadcast has ended or a collision is detected on a channel. If the collision is not detected, it means that the transmission is complete.</a:t>
            </a:r>
          </a:p>
          <a:p>
            <a:r>
              <a:rPr lang="en-US" dirty="0"/>
              <a:t>The maximum throughput of CSMA/CD depends on the value of G and the persistence methods. Its throughput value is higher than that of Aloha’s two protocols.</a:t>
            </a:r>
          </a:p>
          <a:p>
            <a:r>
              <a:rPr lang="en-US" dirty="0"/>
              <a:t>For the 1-persistent and non-persistent methods, the maximum throughput is approximately </a:t>
            </a:r>
            <a:r>
              <a:rPr lang="en-US" b="1" dirty="0"/>
              <a:t>50% (G=1) and 90% (between G=3 and 8)</a:t>
            </a:r>
            <a:r>
              <a:rPr lang="en-US" dirty="0"/>
              <a:t>, respectively.</a:t>
            </a:r>
          </a:p>
          <a:p>
            <a:endParaRPr lang="en-IN" dirty="0"/>
          </a:p>
        </p:txBody>
      </p:sp>
    </p:spTree>
    <p:extLst>
      <p:ext uri="{BB962C8B-B14F-4D97-AF65-F5344CB8AC3E}">
        <p14:creationId xmlns:p14="http://schemas.microsoft.com/office/powerpoint/2010/main" val="29085535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89857" y="1143000"/>
            <a:ext cx="7649993" cy="4983163"/>
          </a:xfrm>
          <a:prstGeom prst="rect">
            <a:avLst/>
          </a:prstGeom>
        </p:spPr>
      </p:pic>
    </p:spTree>
    <p:extLst>
      <p:ext uri="{BB962C8B-B14F-4D97-AF65-F5344CB8AC3E}">
        <p14:creationId xmlns:p14="http://schemas.microsoft.com/office/powerpoint/2010/main" val="120331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4</a:t>
            </a:r>
            <a:r>
              <a:rPr lang="en-US" dirty="0"/>
              <a:t>. Flow Control</a:t>
            </a:r>
            <a:br>
              <a:rPr lang="en-US" dirty="0"/>
            </a:br>
            <a:endParaRPr lang="en-IN" dirty="0"/>
          </a:p>
        </p:txBody>
      </p:sp>
      <p:sp>
        <p:nvSpPr>
          <p:cNvPr id="3" name="Content Placeholder 2"/>
          <p:cNvSpPr>
            <a:spLocks noGrp="1"/>
          </p:cNvSpPr>
          <p:nvPr>
            <p:ph idx="1"/>
          </p:nvPr>
        </p:nvSpPr>
        <p:spPr/>
        <p:txBody>
          <a:bodyPr>
            <a:normAutofit fontScale="77500" lnSpcReduction="20000"/>
          </a:bodyPr>
          <a:lstStyle/>
          <a:p>
            <a:r>
              <a:rPr lang="en-US" sz="2300" dirty="0" smtClean="0"/>
              <a:t>Flow </a:t>
            </a:r>
            <a:r>
              <a:rPr lang="en-US" sz="2300" dirty="0"/>
              <a:t>control prevents a fast sender from overwhelming a slow receiver. Techniques such as:</a:t>
            </a:r>
          </a:p>
          <a:p>
            <a:r>
              <a:rPr lang="en-US" sz="2300" dirty="0"/>
              <a:t>Stop-and-Wait</a:t>
            </a:r>
          </a:p>
          <a:p>
            <a:r>
              <a:rPr lang="en-US" sz="2300" dirty="0"/>
              <a:t>Sliding Window protocols</a:t>
            </a:r>
          </a:p>
          <a:p>
            <a:r>
              <a:rPr lang="en-US" sz="2300" dirty="0"/>
              <a:t>are used to regulate the transmission rate based on receiver capability and buffer availability.</a:t>
            </a:r>
          </a:p>
          <a:p>
            <a:r>
              <a:rPr lang="en-US" sz="2300" dirty="0"/>
              <a:t>Flow control is a mechanism to control the flow of data when the receiver starts receiving more data than its capacity.</a:t>
            </a:r>
          </a:p>
          <a:p>
            <a:pPr lvl="1"/>
            <a:r>
              <a:rPr lang="en-US" sz="2300" dirty="0"/>
              <a:t>For example, the sender is sending the frame at the speed of 100 Mbps, and the receiver is capable of receiving the frame at the speed of 10 Mbps. So the receiver will send an acknowledgment to the sender to reduce the flow of data</a:t>
            </a:r>
          </a:p>
          <a:p>
            <a:pPr lvl="1"/>
            <a:r>
              <a:rPr lang="en-US" sz="2300" dirty="0"/>
              <a:t>When the sender receives the acknowledgment from the receiver, the sender will decrease the flow of data and starts transmitting data at the speed of 10 Mbps.</a:t>
            </a:r>
          </a:p>
          <a:p>
            <a:pPr lvl="1"/>
            <a:r>
              <a:rPr lang="en-US" sz="2300" dirty="0"/>
              <a:t>The receiving device should be able to send an acknowledgment when an increase in the flow of data.</a:t>
            </a:r>
          </a:p>
          <a:p>
            <a:pPr lvl="1"/>
            <a:r>
              <a:rPr lang="en-US" sz="2300" dirty="0"/>
              <a:t>To overcome the problem of flow control, each device has a block of memory known as a buffer. Buffer stores data until they are used for processing.</a:t>
            </a:r>
          </a:p>
          <a:p>
            <a:endParaRPr lang="en-IN" dirty="0"/>
          </a:p>
        </p:txBody>
      </p:sp>
    </p:spTree>
    <p:extLst>
      <p:ext uri="{BB962C8B-B14F-4D97-AF65-F5344CB8AC3E}">
        <p14:creationId xmlns:p14="http://schemas.microsoft.com/office/powerpoint/2010/main" val="1750628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3F950-B690-C403-61B4-F620E1EC92E1}"/>
              </a:ext>
            </a:extLst>
          </p:cNvPr>
          <p:cNvSpPr>
            <a:spLocks noGrp="1"/>
          </p:cNvSpPr>
          <p:nvPr>
            <p:ph type="title"/>
          </p:nvPr>
        </p:nvSpPr>
        <p:spPr/>
        <p:txBody>
          <a:bodyPr>
            <a:normAutofit fontScale="90000"/>
          </a:bodyPr>
          <a:lstStyle/>
          <a:p>
            <a:r>
              <a:rPr lang="en-US" sz="3100" dirty="0" smtClean="0"/>
              <a:t/>
            </a:r>
            <a:br>
              <a:rPr lang="en-US" sz="3100" dirty="0" smtClean="0"/>
            </a:br>
            <a:r>
              <a:rPr lang="en-US" sz="3100" dirty="0" smtClean="0"/>
              <a:t>5</a:t>
            </a:r>
            <a:r>
              <a:rPr lang="en-US" sz="3100" dirty="0"/>
              <a:t>. Medium Access Control (MAC) Coordination</a:t>
            </a:r>
            <a:r>
              <a:rPr lang="en-US" dirty="0"/>
              <a:t/>
            </a:r>
            <a:br>
              <a:rPr lang="en-US" dirty="0"/>
            </a:br>
            <a:endParaRPr lang="en-IN" dirty="0"/>
          </a:p>
        </p:txBody>
      </p:sp>
      <p:sp>
        <p:nvSpPr>
          <p:cNvPr id="3" name="Content Placeholder 2">
            <a:extLst>
              <a:ext uri="{FF2B5EF4-FFF2-40B4-BE49-F238E27FC236}">
                <a16:creationId xmlns:a16="http://schemas.microsoft.com/office/drawing/2014/main" id="{7E4BFBFA-5B60-1BF9-33C2-D0507DA8689B}"/>
              </a:ext>
            </a:extLst>
          </p:cNvPr>
          <p:cNvSpPr>
            <a:spLocks noGrp="1"/>
          </p:cNvSpPr>
          <p:nvPr>
            <p:ph idx="1"/>
          </p:nvPr>
        </p:nvSpPr>
        <p:spPr>
          <a:xfrm>
            <a:off x="152400" y="1110649"/>
            <a:ext cx="8839200" cy="5715000"/>
          </a:xfrm>
        </p:spPr>
        <p:txBody>
          <a:bodyPr>
            <a:normAutofit/>
          </a:bodyPr>
          <a:lstStyle/>
          <a:p>
            <a:endParaRPr lang="en-US" dirty="0"/>
          </a:p>
          <a:p>
            <a:r>
              <a:rPr lang="en-US" dirty="0" smtClean="0"/>
              <a:t>When </a:t>
            </a:r>
            <a:r>
              <a:rPr lang="en-US" dirty="0"/>
              <a:t>multiple nodes share a common medium (e.g., LANs, wireless networks), the data link layer must:</a:t>
            </a:r>
          </a:p>
          <a:p>
            <a:r>
              <a:rPr lang="en-US" dirty="0"/>
              <a:t>Decide who can transmit and when</a:t>
            </a:r>
          </a:p>
          <a:p>
            <a:r>
              <a:rPr lang="en-US" dirty="0"/>
              <a:t>Avoid or handle collisions</a:t>
            </a:r>
          </a:p>
          <a:p>
            <a:r>
              <a:rPr lang="en-US" dirty="0"/>
              <a:t>Ensure fair and efficient channel usage</a:t>
            </a:r>
          </a:p>
          <a:p>
            <a:r>
              <a:rPr lang="en-US" dirty="0"/>
              <a:t>This is handled by MAC protocols such as CSMA/CD, CSMA/CA, Token Passing, etc.</a:t>
            </a:r>
            <a:endParaRPr lang="en-IN" dirty="0"/>
          </a:p>
        </p:txBody>
      </p:sp>
    </p:spTree>
    <p:extLst>
      <p:ext uri="{BB962C8B-B14F-4D97-AF65-F5344CB8AC3E}">
        <p14:creationId xmlns:p14="http://schemas.microsoft.com/office/powerpoint/2010/main" val="1256496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834F1-CB98-67B3-63C3-158B80709D9D}"/>
              </a:ext>
            </a:extLst>
          </p:cNvPr>
          <p:cNvSpPr>
            <a:spLocks noGrp="1"/>
          </p:cNvSpPr>
          <p:nvPr>
            <p:ph type="title"/>
          </p:nvPr>
        </p:nvSpPr>
        <p:spPr/>
        <p:txBody>
          <a:bodyPr/>
          <a:lstStyle/>
          <a:p>
            <a:r>
              <a:rPr lang="en-US" dirty="0"/>
              <a:t>Framing</a:t>
            </a:r>
            <a:endParaRPr lang="en-IN" dirty="0"/>
          </a:p>
        </p:txBody>
      </p:sp>
      <p:sp>
        <p:nvSpPr>
          <p:cNvPr id="5" name="Rectangle 3">
            <a:extLst>
              <a:ext uri="{FF2B5EF4-FFF2-40B4-BE49-F238E27FC236}">
                <a16:creationId xmlns:a16="http://schemas.microsoft.com/office/drawing/2014/main" id="{FAFD33D0-1704-9B57-D2E5-F99A742ED397}"/>
              </a:ext>
            </a:extLst>
          </p:cNvPr>
          <p:cNvSpPr txBox="1">
            <a:spLocks noChangeArrowheads="1"/>
          </p:cNvSpPr>
          <p:nvPr/>
        </p:nvSpPr>
        <p:spPr>
          <a:xfrm>
            <a:off x="153194" y="4495800"/>
            <a:ext cx="8990806" cy="2339788"/>
          </a:xfrm>
          <a:prstGeom prst="rect">
            <a:avLst/>
          </a:prstGeom>
        </p:spPr>
        <p:txBody>
          <a:bodyPr vert="horz" lIns="91440" tIns="45720" rIns="91440" bIns="45720" rtlCol="0">
            <a:normAutofit lnSpcReduction="10000"/>
          </a:bodyPr>
          <a:lstStyle>
            <a:lvl1pPr marL="342900" indent="-342900" algn="just" defTabSz="914400" rtl="0" eaLnBrk="1" latinLnBrk="0" hangingPunct="1">
              <a:spcBef>
                <a:spcPct val="20000"/>
              </a:spcBef>
              <a:buFont typeface="Arial" pitchFamily="34" charset="0"/>
              <a:buNone/>
              <a:defRPr sz="20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None/>
              <a:defRPr sz="2800" kern="1200">
                <a:solidFill>
                  <a:schemeClr val="tx1"/>
                </a:solidFill>
                <a:latin typeface="Times New Roman" pitchFamily="18" charset="0"/>
                <a:ea typeface="+mn-ea"/>
                <a:cs typeface="Times New Roman" pitchFamily="18" charset="0"/>
              </a:defRPr>
            </a:lvl2pPr>
            <a:lvl3pPr marL="1143000" indent="-228600" algn="just"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3pPr>
            <a:lvl4pPr marL="1600200" indent="-228600" algn="just"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just"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At physical layer, transmission of bits from source to destination takes place. Data link layer add these bits into frame.</a:t>
            </a:r>
          </a:p>
          <a:p>
            <a:r>
              <a:rPr lang="en-US" altLang="ko-KR" dirty="0"/>
              <a:t>Data link layer takes the packet from network layer and encapsulates them into frame. </a:t>
            </a:r>
          </a:p>
          <a:p>
            <a:r>
              <a:rPr lang="en-US" dirty="0">
                <a:solidFill>
                  <a:srgbClr val="000000"/>
                </a:solidFill>
              </a:rPr>
              <a:t> </a:t>
            </a:r>
            <a:r>
              <a:rPr lang="en-US" dirty="0"/>
              <a:t>If the frame size becomes too large, then the packet may be divided into small sized frames.</a:t>
            </a:r>
            <a:endParaRPr lang="en-US" altLang="ko-KR" dirty="0"/>
          </a:p>
          <a:p>
            <a:r>
              <a:rPr lang="en-US" altLang="ko-KR" dirty="0"/>
              <a:t>It sends each frame bit by bit on the hardware. At receiver’s end data link layer picks up signals from hardware and assembles them into frame.</a:t>
            </a:r>
          </a:p>
        </p:txBody>
      </p:sp>
      <p:pic>
        <p:nvPicPr>
          <p:cNvPr id="1026" name="Picture 2" descr="framing mechanism in the Data Link l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6262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14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Framing</a:t>
            </a:r>
            <a:endParaRPr lang="en-IN" dirty="0"/>
          </a:p>
        </p:txBody>
      </p:sp>
      <p:sp>
        <p:nvSpPr>
          <p:cNvPr id="3" name="Content Placeholder 2"/>
          <p:cNvSpPr>
            <a:spLocks noGrp="1"/>
          </p:cNvSpPr>
          <p:nvPr>
            <p:ph idx="1"/>
          </p:nvPr>
        </p:nvSpPr>
        <p:spPr/>
        <p:txBody>
          <a:bodyPr/>
          <a:lstStyle/>
          <a:p>
            <a:r>
              <a:rPr lang="en-US" dirty="0"/>
              <a:t>Framing is one of the responsibilities of the data link layer, which provides reliable communication between sender and receiver.</a:t>
            </a:r>
          </a:p>
          <a:p>
            <a:r>
              <a:rPr lang="en-US" dirty="0"/>
              <a:t>The frame contains the addresses of the sender and receiver. According to the destination address, the frame will be sent to the destination. When the destination receives the frame, it opens the frame and checks the sender’s address, and acknowledges to the sender that it has received the frame.</a:t>
            </a:r>
          </a:p>
          <a:p>
            <a:r>
              <a:rPr lang="en-US" dirty="0"/>
              <a:t>Basically, the data link layer receives packets from the network layer and converts the packets into frames.</a:t>
            </a:r>
          </a:p>
          <a:p>
            <a:r>
              <a:rPr lang="en-US" dirty="0"/>
              <a:t>The data link layer splits large frames into smaller frames to maintain the flow of data and reduce the chance of error between devices.</a:t>
            </a:r>
          </a:p>
          <a:p>
            <a:endParaRPr lang="en-IN" dirty="0"/>
          </a:p>
        </p:txBody>
      </p:sp>
    </p:spTree>
    <p:extLst>
      <p:ext uri="{BB962C8B-B14F-4D97-AF65-F5344CB8AC3E}">
        <p14:creationId xmlns:p14="http://schemas.microsoft.com/office/powerpoint/2010/main" val="3347168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frame</a:t>
            </a:r>
            <a:endParaRPr lang="en-IN" dirty="0"/>
          </a:p>
        </p:txBody>
      </p:sp>
      <p:pic>
        <p:nvPicPr>
          <p:cNvPr id="4" name="Content Placeholder 3"/>
          <p:cNvPicPr>
            <a:picLocks noGrp="1" noChangeAspect="1"/>
          </p:cNvPicPr>
          <p:nvPr>
            <p:ph idx="1"/>
          </p:nvPr>
        </p:nvPicPr>
        <p:blipFill>
          <a:blip r:embed="rId2"/>
          <a:stretch>
            <a:fillRect/>
          </a:stretch>
        </p:blipFill>
        <p:spPr>
          <a:xfrm>
            <a:off x="457200" y="1213271"/>
            <a:ext cx="8229600" cy="4842620"/>
          </a:xfrm>
          <a:prstGeom prst="rect">
            <a:avLst/>
          </a:prstGeom>
        </p:spPr>
      </p:pic>
    </p:spTree>
    <p:extLst>
      <p:ext uri="{BB962C8B-B14F-4D97-AF65-F5344CB8AC3E}">
        <p14:creationId xmlns:p14="http://schemas.microsoft.com/office/powerpoint/2010/main" val="2555723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57200" y="1143000"/>
            <a:ext cx="8229600" cy="5410200"/>
          </a:xfrm>
        </p:spPr>
        <p:txBody>
          <a:bodyPr>
            <a:normAutofit fontScale="92500" lnSpcReduction="10000"/>
          </a:bodyPr>
          <a:lstStyle/>
          <a:p>
            <a:r>
              <a:rPr lang="en-US" b="1" dirty="0"/>
              <a:t>Header:</a:t>
            </a:r>
            <a:r>
              <a:rPr lang="en-US" dirty="0"/>
              <a:t> The header contains the frame start, addressing, type, and control fields</a:t>
            </a:r>
            <a:r>
              <a:rPr lang="en-US" dirty="0" smtClean="0"/>
              <a:t>.</a:t>
            </a:r>
          </a:p>
          <a:p>
            <a:pPr marL="800100" lvl="1" indent="-342900">
              <a:buFont typeface="Arial" panose="020B0604020202020204" pitchFamily="34" charset="0"/>
              <a:buChar char="•"/>
            </a:pPr>
            <a:r>
              <a:rPr lang="en-US" sz="1900" b="1" dirty="0" smtClean="0"/>
              <a:t>Frame </a:t>
            </a:r>
            <a:r>
              <a:rPr lang="en-US" sz="1900" b="1" dirty="0"/>
              <a:t>start:</a:t>
            </a:r>
            <a:r>
              <a:rPr lang="en-US" sz="1900" dirty="0"/>
              <a:t> We can identify the start of the frame by looking at the Frame Start field.</a:t>
            </a:r>
          </a:p>
          <a:p>
            <a:pPr marL="800100" lvl="1" indent="-342900">
              <a:buFont typeface="Arial" panose="020B0604020202020204" pitchFamily="34" charset="0"/>
              <a:buChar char="•"/>
            </a:pPr>
            <a:r>
              <a:rPr lang="en-US" sz="1900" b="1" dirty="0"/>
              <a:t>Addressing:</a:t>
            </a:r>
            <a:r>
              <a:rPr lang="en-US" sz="1900" dirty="0"/>
              <a:t> It stores the address of the sender and receiver. According to the addressing field, the data link layer sends the frame from the sender to the receiver.</a:t>
            </a:r>
          </a:p>
          <a:p>
            <a:pPr marL="800100" lvl="1" indent="-342900">
              <a:buFont typeface="Arial" panose="020B0604020202020204" pitchFamily="34" charset="0"/>
              <a:buChar char="•"/>
            </a:pPr>
            <a:r>
              <a:rPr lang="en-US" sz="1900" b="1" dirty="0"/>
              <a:t>Type:</a:t>
            </a:r>
            <a:r>
              <a:rPr lang="en-US" sz="1900" dirty="0"/>
              <a:t> The Type field is used to identify the network layer protocol that is used for header information.</a:t>
            </a:r>
          </a:p>
          <a:p>
            <a:pPr marL="800100" lvl="1" indent="-342900">
              <a:buFont typeface="Arial" panose="020B0604020202020204" pitchFamily="34" charset="0"/>
              <a:buChar char="•"/>
            </a:pPr>
            <a:r>
              <a:rPr lang="en-US" sz="1900" b="1" dirty="0"/>
              <a:t>Control:</a:t>
            </a:r>
            <a:r>
              <a:rPr lang="en-US" sz="1900" dirty="0"/>
              <a:t> It provides a flow control mechanism. By using control fields, the network prioritizes packets that are important for communication</a:t>
            </a:r>
            <a:r>
              <a:rPr lang="en-US" sz="1900" dirty="0" smtClean="0"/>
              <a:t>.</a:t>
            </a:r>
          </a:p>
          <a:p>
            <a:r>
              <a:rPr lang="en-US" b="1" dirty="0"/>
              <a:t>Data:</a:t>
            </a:r>
            <a:r>
              <a:rPr lang="en-US" dirty="0"/>
              <a:t> This is an IP packet received from the network layer. Packets are also known as payload or data at the data link layer. All protocols in the data link layer will be added to the frame’s data field.</a:t>
            </a:r>
          </a:p>
          <a:p>
            <a:r>
              <a:rPr lang="en-US" b="1" dirty="0"/>
              <a:t>Trailer:</a:t>
            </a:r>
            <a:r>
              <a:rPr lang="en-US" dirty="0"/>
              <a:t> Error Detection and Frame Stop are the fields of the trailer. The data link layer information will be added to the trailer of the frame.</a:t>
            </a:r>
          </a:p>
          <a:p>
            <a:pPr marL="800100" lvl="1" indent="-342900">
              <a:buFont typeface="Arial" panose="020B0604020202020204" pitchFamily="34" charset="0"/>
              <a:buChar char="•"/>
            </a:pPr>
            <a:r>
              <a:rPr lang="en-US" sz="1900" b="1" dirty="0"/>
              <a:t>Error Detection: </a:t>
            </a:r>
            <a:r>
              <a:rPr lang="en-US" sz="1900" dirty="0"/>
              <a:t>The trailer field of the frame contains an error detection method that is used to identify errors during communication.</a:t>
            </a:r>
          </a:p>
          <a:p>
            <a:pPr marL="800100" lvl="1" indent="-342900">
              <a:buFont typeface="Arial" panose="020B0604020202020204" pitchFamily="34" charset="0"/>
              <a:buChar char="•"/>
            </a:pPr>
            <a:r>
              <a:rPr lang="en-US" sz="1900" b="1" dirty="0"/>
              <a:t>Frame Stop:</a:t>
            </a:r>
            <a:r>
              <a:rPr lang="en-US" sz="1900" dirty="0"/>
              <a:t> It is used to identify the end of the field.</a:t>
            </a:r>
          </a:p>
          <a:p>
            <a:endParaRPr lang="en-US" dirty="0"/>
          </a:p>
          <a:p>
            <a:endParaRPr lang="en-IN" dirty="0"/>
          </a:p>
        </p:txBody>
      </p:sp>
    </p:spTree>
    <p:extLst>
      <p:ext uri="{BB962C8B-B14F-4D97-AF65-F5344CB8AC3E}">
        <p14:creationId xmlns:p14="http://schemas.microsoft.com/office/powerpoint/2010/main" val="981115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a:t>
            </a:r>
            <a:endParaRPr lang="en-IN"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en-US" b="1" dirty="0"/>
              <a:t> </a:t>
            </a:r>
            <a:r>
              <a:rPr lang="en-US" dirty="0"/>
              <a:t>The data link layer uses physical addresses to transmit frames from sender to receiver. Generally, physical addresses are also known as MAC (Media Access Control) addresses.</a:t>
            </a:r>
          </a:p>
          <a:p>
            <a:pPr>
              <a:buFont typeface="Wingdings" panose="05000000000000000000" pitchFamily="2" charset="2"/>
              <a:buChar char="§"/>
            </a:pPr>
            <a:r>
              <a:rPr lang="en-US" dirty="0"/>
              <a:t>MAC is a 48-bit number printed on the network interface card of the device. MAC address is an identifier of the device.</a:t>
            </a:r>
          </a:p>
          <a:p>
            <a:pPr>
              <a:buFont typeface="Wingdings" panose="05000000000000000000" pitchFamily="2" charset="2"/>
              <a:buChar char="§"/>
            </a:pPr>
            <a:r>
              <a:rPr lang="en-US" dirty="0"/>
              <a:t>MAC address is divided into two parts that are Organization Unique Identifier and Unique Part. These two parts combine to form a MAC address that is unique to a device.</a:t>
            </a:r>
          </a:p>
          <a:p>
            <a:pPr>
              <a:buFont typeface="Wingdings" panose="05000000000000000000" pitchFamily="2" charset="2"/>
              <a:buChar char="§"/>
            </a:pPr>
            <a:r>
              <a:rPr lang="en-US" dirty="0"/>
              <a:t>Physical addresses are used for data encapsulation and media access control.</a:t>
            </a:r>
          </a:p>
          <a:p>
            <a:pPr>
              <a:buFont typeface="Wingdings" panose="05000000000000000000" pitchFamily="2" charset="2"/>
              <a:buChar char="§"/>
            </a:pPr>
            <a:r>
              <a:rPr lang="en-US" dirty="0"/>
              <a:t>The data link layer combines the MAC address of the sender and receiver in the frame with the IP address.</a:t>
            </a:r>
          </a:p>
          <a:p>
            <a:pPr>
              <a:buFont typeface="Wingdings" panose="05000000000000000000" pitchFamily="2" charset="2"/>
              <a:buChar char="§"/>
            </a:pPr>
            <a:r>
              <a:rPr lang="en-US" dirty="0"/>
              <a:t>When the sender and receiver are on the same network, instead of using IP, the MAC addresses of the sender and receiver are used to transmit the frame.</a:t>
            </a:r>
          </a:p>
          <a:p>
            <a:pPr>
              <a:buFont typeface="Wingdings" panose="05000000000000000000" pitchFamily="2" charset="2"/>
              <a:buChar char="§"/>
            </a:pPr>
            <a:r>
              <a:rPr lang="en-US" dirty="0"/>
              <a:t>Basically, when frames are transmitted from intermediary devices, the intermediary devices de-encapsulate the frames to understand the IP address and find the destination host.</a:t>
            </a:r>
          </a:p>
          <a:p>
            <a:endParaRPr lang="en-IN" dirty="0"/>
          </a:p>
        </p:txBody>
      </p:sp>
    </p:spTree>
    <p:extLst>
      <p:ext uri="{BB962C8B-B14F-4D97-AF65-F5344CB8AC3E}">
        <p14:creationId xmlns:p14="http://schemas.microsoft.com/office/powerpoint/2010/main" val="2672483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600200" y="1600200"/>
            <a:ext cx="6554612" cy="3686969"/>
          </a:xfrm>
          <a:prstGeom prst="rect">
            <a:avLst/>
          </a:prstGeom>
        </p:spPr>
      </p:pic>
      <p:sp>
        <p:nvSpPr>
          <p:cNvPr id="8" name="Rectangle 7"/>
          <p:cNvSpPr/>
          <p:nvPr/>
        </p:nvSpPr>
        <p:spPr>
          <a:xfrm>
            <a:off x="838200" y="5788303"/>
            <a:ext cx="2880532" cy="369332"/>
          </a:xfrm>
          <a:prstGeom prst="rect">
            <a:avLst/>
          </a:prstGeom>
        </p:spPr>
        <p:txBody>
          <a:bodyPr wrap="none">
            <a:spAutoFit/>
          </a:bodyPr>
          <a:lstStyle/>
          <a:p>
            <a:r>
              <a:rPr lang="en-US" dirty="0"/>
              <a:t>Type </a:t>
            </a:r>
            <a:r>
              <a:rPr lang="en-US" dirty="0" err="1"/>
              <a:t>getmac</a:t>
            </a:r>
            <a:r>
              <a:rPr lang="en-US" dirty="0"/>
              <a:t> and press Enter</a:t>
            </a:r>
            <a:endParaRPr lang="en-IN" dirty="0"/>
          </a:p>
        </p:txBody>
      </p:sp>
    </p:spTree>
    <p:extLst>
      <p:ext uri="{BB962C8B-B14F-4D97-AF65-F5344CB8AC3E}">
        <p14:creationId xmlns:p14="http://schemas.microsoft.com/office/powerpoint/2010/main" val="343503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8" name="Content Placeholder 7"/>
          <p:cNvSpPr>
            <a:spLocks noGrp="1"/>
          </p:cNvSpPr>
          <p:nvPr>
            <p:ph idx="1"/>
          </p:nvPr>
        </p:nvSpPr>
        <p:spPr/>
        <p:txBody>
          <a:bodyPr/>
          <a:lstStyle/>
          <a:p>
            <a:endParaRPr lang="en-IN"/>
          </a:p>
        </p:txBody>
      </p:sp>
      <p:pic>
        <p:nvPicPr>
          <p:cNvPr id="9" name="Picture 8"/>
          <p:cNvPicPr>
            <a:picLocks noChangeAspect="1"/>
          </p:cNvPicPr>
          <p:nvPr/>
        </p:nvPicPr>
        <p:blipFill>
          <a:blip r:embed="rId2"/>
          <a:stretch>
            <a:fillRect/>
          </a:stretch>
        </p:blipFill>
        <p:spPr>
          <a:xfrm>
            <a:off x="489857" y="957504"/>
            <a:ext cx="8196943" cy="5354154"/>
          </a:xfrm>
          <a:prstGeom prst="rect">
            <a:avLst/>
          </a:prstGeom>
        </p:spPr>
      </p:pic>
    </p:spTree>
    <p:extLst>
      <p:ext uri="{BB962C8B-B14F-4D97-AF65-F5344CB8AC3E}">
        <p14:creationId xmlns:p14="http://schemas.microsoft.com/office/powerpoint/2010/main" val="377918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69BA-415E-2094-4127-0334EEC75AD1}"/>
              </a:ext>
            </a:extLst>
          </p:cNvPr>
          <p:cNvSpPr>
            <a:spLocks noGrp="1"/>
          </p:cNvSpPr>
          <p:nvPr>
            <p:ph type="title"/>
          </p:nvPr>
        </p:nvSpPr>
        <p:spPr>
          <a:xfrm>
            <a:off x="457200" y="22412"/>
            <a:ext cx="8229600" cy="891988"/>
          </a:xfrm>
        </p:spPr>
        <p:txBody>
          <a:bodyPr/>
          <a:lstStyle/>
          <a:p>
            <a:r>
              <a:rPr lang="en-US" dirty="0"/>
              <a:t>Learning Objective</a:t>
            </a:r>
            <a:endParaRPr lang="en-IN" dirty="0"/>
          </a:p>
        </p:txBody>
      </p:sp>
      <p:sp>
        <p:nvSpPr>
          <p:cNvPr id="3" name="Content Placeholder 2">
            <a:extLst>
              <a:ext uri="{FF2B5EF4-FFF2-40B4-BE49-F238E27FC236}">
                <a16:creationId xmlns:a16="http://schemas.microsoft.com/office/drawing/2014/main" id="{F655A90A-10DE-2F91-3A2D-A826955780FF}"/>
              </a:ext>
            </a:extLst>
          </p:cNvPr>
          <p:cNvSpPr>
            <a:spLocks noGrp="1"/>
          </p:cNvSpPr>
          <p:nvPr>
            <p:ph idx="1"/>
          </p:nvPr>
        </p:nvSpPr>
        <p:spPr>
          <a:xfrm>
            <a:off x="457200" y="1143000"/>
            <a:ext cx="8229600" cy="4983163"/>
          </a:xfrm>
        </p:spPr>
        <p:txBody>
          <a:bodyPr/>
          <a:lstStyle/>
          <a:p>
            <a:r>
              <a:rPr lang="en-US" dirty="0"/>
              <a:t>To use fundamentals of computer engineering to learn the various issues and the available solution of Data Link Layer and Medium access control layer. </a:t>
            </a:r>
            <a:endParaRPr lang="en-IN" dirty="0"/>
          </a:p>
        </p:txBody>
      </p:sp>
    </p:spTree>
    <p:extLst>
      <p:ext uri="{BB962C8B-B14F-4D97-AF65-F5344CB8AC3E}">
        <p14:creationId xmlns:p14="http://schemas.microsoft.com/office/powerpoint/2010/main" val="1421251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457200" y="1198935"/>
            <a:ext cx="8229600" cy="4871293"/>
          </a:xfrm>
          <a:prstGeom prst="rect">
            <a:avLst/>
          </a:prstGeom>
        </p:spPr>
      </p:pic>
    </p:spTree>
    <p:extLst>
      <p:ext uri="{BB962C8B-B14F-4D97-AF65-F5344CB8AC3E}">
        <p14:creationId xmlns:p14="http://schemas.microsoft.com/office/powerpoint/2010/main" val="141311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Types </a:t>
            </a:r>
            <a:r>
              <a:rPr lang="en-IN" dirty="0"/>
              <a:t>of framing</a:t>
            </a:r>
            <a:br>
              <a:rPr lang="en-IN" dirty="0"/>
            </a:br>
            <a:endParaRPr lang="en-IN" dirty="0"/>
          </a:p>
        </p:txBody>
      </p:sp>
      <p:pic>
        <p:nvPicPr>
          <p:cNvPr id="4" name="Content Placeholder 3"/>
          <p:cNvPicPr>
            <a:picLocks noGrp="1" noChangeAspect="1"/>
          </p:cNvPicPr>
          <p:nvPr>
            <p:ph idx="1"/>
          </p:nvPr>
        </p:nvPicPr>
        <p:blipFill>
          <a:blip r:embed="rId2"/>
          <a:stretch>
            <a:fillRect/>
          </a:stretch>
        </p:blipFill>
        <p:spPr>
          <a:xfrm>
            <a:off x="1981200" y="1066800"/>
            <a:ext cx="4626667" cy="3907347"/>
          </a:xfrm>
          <a:prstGeom prst="rect">
            <a:avLst/>
          </a:prstGeom>
        </p:spPr>
      </p:pic>
      <p:sp>
        <p:nvSpPr>
          <p:cNvPr id="5" name="Rectangle 4"/>
          <p:cNvSpPr/>
          <p:nvPr/>
        </p:nvSpPr>
        <p:spPr>
          <a:xfrm>
            <a:off x="478971" y="5006804"/>
            <a:ext cx="8534400" cy="1323439"/>
          </a:xfrm>
          <a:prstGeom prst="rect">
            <a:avLst/>
          </a:prstGeom>
        </p:spPr>
        <p:txBody>
          <a:bodyPr wrap="square">
            <a:spAutoFit/>
          </a:bodyPr>
          <a:lstStyle/>
          <a:p>
            <a:pPr>
              <a:buFont typeface="Arial" panose="020B0604020202020204" pitchFamily="34" charset="0"/>
              <a:buChar char="•"/>
            </a:pPr>
            <a:r>
              <a:rPr lang="en-US" sz="1600" dirty="0" smtClean="0">
                <a:solidFill>
                  <a:srgbClr val="3A3A3A"/>
                </a:solidFill>
                <a:latin typeface="Times New Roman" panose="02020603050405020304" pitchFamily="18" charset="0"/>
                <a:cs typeface="Times New Roman" panose="02020603050405020304" pitchFamily="18" charset="0"/>
              </a:rPr>
              <a:t>In </a:t>
            </a:r>
            <a:r>
              <a:rPr lang="en-US" sz="1600" dirty="0">
                <a:solidFill>
                  <a:srgbClr val="3A3A3A"/>
                </a:solidFill>
                <a:latin typeface="Times New Roman" panose="02020603050405020304" pitchFamily="18" charset="0"/>
                <a:cs typeface="Times New Roman" panose="02020603050405020304" pitchFamily="18" charset="0"/>
              </a:rPr>
              <a:t>fixed-size framing, a frame consists of 1024 bits, so if an error occurs, the receiver device has to check all 1024 bits, which is time-consuming for the receiver.</a:t>
            </a:r>
          </a:p>
          <a:p>
            <a:pPr>
              <a:buFont typeface="Arial" panose="020B0604020202020204" pitchFamily="34" charset="0"/>
              <a:buChar char="•"/>
            </a:pPr>
            <a:r>
              <a:rPr lang="en-US" sz="1600" dirty="0">
                <a:solidFill>
                  <a:srgbClr val="3A3A3A"/>
                </a:solidFill>
                <a:latin typeface="Times New Roman" panose="02020603050405020304" pitchFamily="18" charset="0"/>
                <a:cs typeface="Times New Roman" panose="02020603050405020304" pitchFamily="18" charset="0"/>
              </a:rPr>
              <a:t>In variable-size framing, 1024 bits are divided into 4 frames of 256 bits each. Also, if there is an error in one of the frames, instead of checking all 1024 bits, the receiver will only check 256 bits of the frame that contains the error.</a:t>
            </a:r>
            <a:endParaRPr lang="en-US" sz="1600" b="0" i="0" dirty="0">
              <a:solidFill>
                <a:srgbClr val="3A3A3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256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50B7-BDAA-046B-9B37-489AF4B89CF5}"/>
              </a:ext>
            </a:extLst>
          </p:cNvPr>
          <p:cNvSpPr>
            <a:spLocks noGrp="1"/>
          </p:cNvSpPr>
          <p:nvPr>
            <p:ph type="title"/>
          </p:nvPr>
        </p:nvSpPr>
        <p:spPr/>
        <p:txBody>
          <a:bodyPr>
            <a:normAutofit fontScale="90000"/>
          </a:bodyPr>
          <a:lstStyle/>
          <a:p>
            <a:r>
              <a:rPr lang="en-IN" dirty="0"/>
              <a:t/>
            </a:r>
            <a:br>
              <a:rPr lang="en-IN" dirty="0"/>
            </a:br>
            <a:endParaRPr lang="en-IN" dirty="0"/>
          </a:p>
        </p:txBody>
      </p:sp>
      <p:sp>
        <p:nvSpPr>
          <p:cNvPr id="4" name="Rectangle 3">
            <a:extLst>
              <a:ext uri="{FF2B5EF4-FFF2-40B4-BE49-F238E27FC236}">
                <a16:creationId xmlns:a16="http://schemas.microsoft.com/office/drawing/2014/main" id="{61F5364D-0D67-EFAF-E812-82DE8F8E9794}"/>
              </a:ext>
            </a:extLst>
          </p:cNvPr>
          <p:cNvSpPr>
            <a:spLocks noGrp="1" noChangeArrowheads="1"/>
          </p:cNvSpPr>
          <p:nvPr>
            <p:ph idx="1"/>
          </p:nvPr>
        </p:nvSpPr>
        <p:spPr>
          <a:xfrm>
            <a:off x="457200" y="1143000"/>
            <a:ext cx="8229600" cy="4983163"/>
          </a:xfrm>
        </p:spPr>
        <p:txBody>
          <a:bodyPr>
            <a:normAutofit/>
          </a:bodyPr>
          <a:lstStyle/>
          <a:p>
            <a:pPr marL="0" indent="0"/>
            <a:endParaRPr lang="en-IN" sz="1050" dirty="0"/>
          </a:p>
          <a:p>
            <a:pPr marL="0" indent="0"/>
            <a:r>
              <a:rPr lang="en-US" b="1" i="0" dirty="0">
                <a:effectLst/>
              </a:rPr>
              <a:t>1. Fixed size </a:t>
            </a:r>
            <a:r>
              <a:rPr lang="en-US" b="1" i="0" dirty="0">
                <a:solidFill>
                  <a:srgbClr val="273239"/>
                </a:solidFill>
                <a:effectLst/>
              </a:rPr>
              <a:t>–</a:t>
            </a:r>
            <a:r>
              <a:rPr lang="en-US" b="0" i="0" dirty="0">
                <a:solidFill>
                  <a:srgbClr val="273239"/>
                </a:solidFill>
                <a:effectLst/>
              </a:rPr>
              <a:t> </a:t>
            </a:r>
            <a:r>
              <a:rPr lang="en-US" b="0" i="0" dirty="0">
                <a:effectLst/>
              </a:rPr>
              <a:t>The</a:t>
            </a:r>
            <a:r>
              <a:rPr lang="en-US" b="0" i="0" dirty="0">
                <a:solidFill>
                  <a:srgbClr val="273239"/>
                </a:solidFill>
                <a:effectLst/>
              </a:rPr>
              <a:t> </a:t>
            </a:r>
            <a:r>
              <a:rPr lang="en-US" b="0" i="0" dirty="0">
                <a:effectLst/>
              </a:rPr>
              <a:t>frame is of fixed size and there is no need to provide boundaries to the frame, the length of the frame itself acts as a delimiter. </a:t>
            </a:r>
            <a:r>
              <a:rPr lang="en-US" b="0" i="0" dirty="0">
                <a:solidFill>
                  <a:srgbClr val="273239"/>
                </a:solidFill>
                <a:effectLst/>
              </a:rPr>
              <a:t> </a:t>
            </a:r>
          </a:p>
          <a:p>
            <a:pPr algn="l" fontAlgn="base">
              <a:buFont typeface="Arial" panose="020B0604020202020204" pitchFamily="34" charset="0"/>
              <a:buChar char="•"/>
            </a:pPr>
            <a:r>
              <a:rPr lang="en-US" b="1" i="0" dirty="0">
                <a:solidFill>
                  <a:srgbClr val="FF0000"/>
                </a:solidFill>
                <a:effectLst/>
              </a:rPr>
              <a:t>Drawback:</a:t>
            </a:r>
            <a:r>
              <a:rPr lang="en-US" b="1" i="0" dirty="0">
                <a:solidFill>
                  <a:srgbClr val="273239"/>
                </a:solidFill>
                <a:effectLst/>
              </a:rPr>
              <a:t> </a:t>
            </a:r>
            <a:r>
              <a:rPr lang="en-US" b="0" i="0" dirty="0">
                <a:effectLst/>
              </a:rPr>
              <a:t>It suffers from internal fragmentation if the data size is less than the frame size</a:t>
            </a:r>
          </a:p>
          <a:p>
            <a:pPr algn="l" fontAlgn="base">
              <a:buFont typeface="Arial" panose="020B0604020202020204" pitchFamily="34" charset="0"/>
              <a:buChar char="•"/>
            </a:pPr>
            <a:r>
              <a:rPr lang="en-US" b="1" i="0" dirty="0">
                <a:solidFill>
                  <a:srgbClr val="20BA06"/>
                </a:solidFill>
                <a:effectLst/>
              </a:rPr>
              <a:t>Solution:</a:t>
            </a:r>
            <a:r>
              <a:rPr lang="en-US" b="1" i="0" dirty="0">
                <a:solidFill>
                  <a:srgbClr val="273239"/>
                </a:solidFill>
                <a:effectLst/>
              </a:rPr>
              <a:t> </a:t>
            </a:r>
            <a:r>
              <a:rPr lang="en-US" b="0" i="0" dirty="0">
                <a:effectLst/>
              </a:rPr>
              <a:t>Padding</a:t>
            </a:r>
          </a:p>
          <a:p>
            <a:pPr marL="0" indent="0"/>
            <a:endParaRPr lang="en-US" b="0" i="0" dirty="0">
              <a:solidFill>
                <a:srgbClr val="273239"/>
              </a:solidFill>
              <a:effectLst/>
            </a:endParaRPr>
          </a:p>
          <a:p>
            <a:pPr marL="0" indent="0"/>
            <a:r>
              <a:rPr lang="en-US" b="1" i="0" dirty="0">
                <a:effectLst/>
              </a:rPr>
              <a:t>2. Variable size </a:t>
            </a:r>
            <a:r>
              <a:rPr lang="en-US" b="1" i="0" dirty="0">
                <a:solidFill>
                  <a:srgbClr val="273239"/>
                </a:solidFill>
                <a:effectLst/>
              </a:rPr>
              <a:t>–</a:t>
            </a:r>
            <a:r>
              <a:rPr lang="en-US" b="0" i="0" dirty="0">
                <a:solidFill>
                  <a:srgbClr val="273239"/>
                </a:solidFill>
                <a:effectLst/>
              </a:rPr>
              <a:t> </a:t>
            </a:r>
            <a:r>
              <a:rPr lang="en-US" b="0" dirty="0"/>
              <a:t>Here, the size of each frame to be transmitted may be different. So additional mechanism  is required to mark the end of one frame and the beginning of the next frame. </a:t>
            </a:r>
          </a:p>
          <a:p>
            <a:pPr lvl="1" eaLnBrk="1" hangingPunct="1"/>
            <a:r>
              <a:rPr lang="en-US" altLang="ko-KR" sz="2000" dirty="0">
                <a:solidFill>
                  <a:srgbClr val="002060"/>
                </a:solidFill>
              </a:rPr>
              <a:t>Character-oriented</a:t>
            </a:r>
            <a:r>
              <a:rPr lang="en-US" altLang="ko-KR" sz="2000" b="0" dirty="0"/>
              <a:t> </a:t>
            </a:r>
            <a:r>
              <a:rPr lang="en-US" altLang="ko-KR" sz="2000" dirty="0">
                <a:solidFill>
                  <a:srgbClr val="002060"/>
                </a:solidFill>
              </a:rPr>
              <a:t>/ Byte oriented </a:t>
            </a:r>
            <a:r>
              <a:rPr lang="en-US" altLang="ko-KR" sz="2000" b="0" dirty="0"/>
              <a:t>approach and </a:t>
            </a:r>
          </a:p>
          <a:p>
            <a:pPr lvl="1" eaLnBrk="1" hangingPunct="1"/>
            <a:r>
              <a:rPr lang="en-US" altLang="ko-KR" sz="2000" dirty="0"/>
              <a:t>B</a:t>
            </a:r>
            <a:r>
              <a:rPr lang="en-US" altLang="ko-KR" sz="2000" dirty="0">
                <a:solidFill>
                  <a:srgbClr val="002060"/>
                </a:solidFill>
              </a:rPr>
              <a:t>it-oriented</a:t>
            </a:r>
            <a:r>
              <a:rPr lang="en-US" altLang="ko-KR" sz="2000" b="0" dirty="0"/>
              <a:t> approach</a:t>
            </a:r>
          </a:p>
        </p:txBody>
      </p:sp>
    </p:spTree>
    <p:extLst>
      <p:ext uri="{BB962C8B-B14F-4D97-AF65-F5344CB8AC3E}">
        <p14:creationId xmlns:p14="http://schemas.microsoft.com/office/powerpoint/2010/main" val="374926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F233-F254-B8DA-0E6D-BE9FC3175803}"/>
              </a:ext>
            </a:extLst>
          </p:cNvPr>
          <p:cNvSpPr>
            <a:spLocks noGrp="1"/>
          </p:cNvSpPr>
          <p:nvPr>
            <p:ph type="title"/>
          </p:nvPr>
        </p:nvSpPr>
        <p:spPr>
          <a:xfrm>
            <a:off x="457200" y="22412"/>
            <a:ext cx="8229600" cy="891988"/>
          </a:xfrm>
        </p:spPr>
        <p:txBody>
          <a:bodyPr>
            <a:normAutofit fontScale="90000"/>
          </a:bodyPr>
          <a:lstStyle/>
          <a:p>
            <a:r>
              <a:rPr lang="en-US" dirty="0"/>
              <a:t/>
            </a:r>
            <a:br>
              <a:rPr lang="en-US" dirty="0"/>
            </a:br>
            <a:r>
              <a:rPr lang="en-US" dirty="0" smtClean="0"/>
              <a:t>Challenges </a:t>
            </a:r>
            <a:r>
              <a:rPr lang="en-US" dirty="0"/>
              <a:t>in Framing –  </a:t>
            </a:r>
            <a:br>
              <a:rPr lang="en-US" dirty="0"/>
            </a:br>
            <a:endParaRPr lang="en-IN" dirty="0"/>
          </a:p>
        </p:txBody>
      </p:sp>
      <p:sp>
        <p:nvSpPr>
          <p:cNvPr id="4" name="Rectangle 3">
            <a:extLst>
              <a:ext uri="{FF2B5EF4-FFF2-40B4-BE49-F238E27FC236}">
                <a16:creationId xmlns:a16="http://schemas.microsoft.com/office/drawing/2014/main" id="{F67652F5-363C-FF0B-139F-0AF7A0B78DA0}"/>
              </a:ext>
            </a:extLst>
          </p:cNvPr>
          <p:cNvSpPr>
            <a:spLocks noGrp="1" noChangeArrowheads="1"/>
          </p:cNvSpPr>
          <p:nvPr>
            <p:ph idx="1"/>
          </p:nvPr>
        </p:nvSpPr>
        <p:spPr>
          <a:xfrm>
            <a:off x="457200" y="1143000"/>
            <a:ext cx="8229600" cy="4983163"/>
          </a:xfrm>
        </p:spPr>
        <p:txBody>
          <a:bodyPr>
            <a:normAutofit/>
          </a:bodyPr>
          <a:lstStyle/>
          <a:p>
            <a:pPr>
              <a:buFont typeface="Wingdings" panose="05000000000000000000" pitchFamily="2" charset="2"/>
              <a:buChar char="q"/>
            </a:pPr>
            <a:r>
              <a:rPr lang="en-US" dirty="0"/>
              <a:t>Identification of start of the frame: </a:t>
            </a:r>
          </a:p>
          <a:p>
            <a:pPr>
              <a:buFont typeface="Arial" panose="020B0604020202020204" pitchFamily="34" charset="0"/>
              <a:buChar char="•"/>
            </a:pPr>
            <a:r>
              <a:rPr lang="en-US" dirty="0"/>
              <a:t>When a frame is transmitted, every station must be able to detect it. Station detects frames by looking out for a special sequence of bits that marks the beginning of the frame i.e. SFD (Starting Frame Delimiter).</a:t>
            </a:r>
          </a:p>
          <a:p>
            <a:pPr>
              <a:buFont typeface="Arial" panose="020B0604020202020204" pitchFamily="34" charset="0"/>
              <a:buChar char="•"/>
            </a:pPr>
            <a:endParaRPr lang="en-US" dirty="0"/>
          </a:p>
          <a:p>
            <a:pPr>
              <a:buFont typeface="Wingdings" panose="05000000000000000000" pitchFamily="2" charset="2"/>
              <a:buChar char="q"/>
            </a:pPr>
            <a:r>
              <a:rPr lang="en-US" dirty="0"/>
              <a:t>How does the station detect a frame: </a:t>
            </a:r>
          </a:p>
          <a:p>
            <a:pPr>
              <a:buFont typeface="Arial" panose="020B0604020202020204" pitchFamily="34" charset="0"/>
              <a:buChar char="•"/>
            </a:pPr>
            <a:r>
              <a:rPr lang="en-US" dirty="0"/>
              <a:t>Every station listens to link for SFD pattern through a sequential circuit. If SFD is detected, sequential circuit alerts station. Station checks destination address to accept or reject frame.</a:t>
            </a:r>
          </a:p>
          <a:p>
            <a:pPr>
              <a:buFont typeface="Arial" panose="020B0604020202020204" pitchFamily="34" charset="0"/>
              <a:buChar char="•"/>
            </a:pPr>
            <a:endParaRPr lang="en-US" dirty="0"/>
          </a:p>
          <a:p>
            <a:pPr>
              <a:buFont typeface="Arial" panose="020B0604020202020204" pitchFamily="34" charset="0"/>
              <a:buChar char="•"/>
            </a:pPr>
            <a:r>
              <a:rPr lang="en-US" dirty="0"/>
              <a:t>Detecting end of frame: When to stop reading the frame.</a:t>
            </a:r>
          </a:p>
          <a:p>
            <a:endParaRPr lang="en-US" altLang="ko-KR" dirty="0"/>
          </a:p>
        </p:txBody>
      </p:sp>
    </p:spTree>
    <p:extLst>
      <p:ext uri="{BB962C8B-B14F-4D97-AF65-F5344CB8AC3E}">
        <p14:creationId xmlns:p14="http://schemas.microsoft.com/office/powerpoint/2010/main" val="167854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82E8D5-61C3-C401-A0C0-04577B2AD558}"/>
              </a:ext>
            </a:extLst>
          </p:cNvPr>
          <p:cNvSpPr>
            <a:spLocks noGrp="1"/>
          </p:cNvSpPr>
          <p:nvPr>
            <p:ph type="title"/>
          </p:nvPr>
        </p:nvSpPr>
        <p:spPr/>
        <p:txBody>
          <a:bodyPr/>
          <a:lstStyle/>
          <a:p>
            <a:r>
              <a:rPr lang="en-US" dirty="0"/>
              <a:t>Definition and Need</a:t>
            </a:r>
            <a:endParaRPr lang="en-IN" dirty="0"/>
          </a:p>
        </p:txBody>
      </p:sp>
      <p:sp>
        <p:nvSpPr>
          <p:cNvPr id="3" name="Content Placeholder 2">
            <a:extLst>
              <a:ext uri="{FF2B5EF4-FFF2-40B4-BE49-F238E27FC236}">
                <a16:creationId xmlns:a16="http://schemas.microsoft.com/office/drawing/2014/main" id="{DE82730B-6E4A-E7D6-3B6F-1CE270A79D10}"/>
              </a:ext>
            </a:extLst>
          </p:cNvPr>
          <p:cNvSpPr>
            <a:spLocks noGrp="1"/>
          </p:cNvSpPr>
          <p:nvPr>
            <p:ph idx="1"/>
          </p:nvPr>
        </p:nvSpPr>
        <p:spPr>
          <a:xfrm>
            <a:off x="457200" y="1143000"/>
            <a:ext cx="8229600" cy="4983163"/>
          </a:xfrm>
        </p:spPr>
        <p:txBody>
          <a:bodyPr>
            <a:normAutofit/>
          </a:bodyPr>
          <a:lstStyle/>
          <a:p>
            <a:r>
              <a:rPr lang="en-US" dirty="0"/>
              <a:t>Framing is the process of dividing a continuous bit stream from the physical layer into manageable units called frames, so the receiver can recognize the start and end of each data unit.</a:t>
            </a:r>
          </a:p>
          <a:p>
            <a:endParaRPr lang="en-US" dirty="0"/>
          </a:p>
          <a:p>
            <a:r>
              <a:rPr lang="en-US" i="1" dirty="0"/>
              <a:t>Why framing is needed?</a:t>
            </a:r>
          </a:p>
          <a:p>
            <a:pPr>
              <a:buFont typeface="Arial" panose="020B0604020202020204" pitchFamily="34" charset="0"/>
              <a:buChar char="•"/>
            </a:pPr>
            <a:r>
              <a:rPr lang="en-US" dirty="0"/>
              <a:t>Identifies frame boundaries</a:t>
            </a:r>
          </a:p>
          <a:p>
            <a:pPr>
              <a:buFont typeface="Arial" panose="020B0604020202020204" pitchFamily="34" charset="0"/>
              <a:buChar char="•"/>
            </a:pPr>
            <a:r>
              <a:rPr lang="en-US" dirty="0"/>
              <a:t>Ensures synchronization between sender and receiver</a:t>
            </a:r>
          </a:p>
          <a:p>
            <a:pPr>
              <a:buFont typeface="Arial" panose="020B0604020202020204" pitchFamily="34" charset="0"/>
              <a:buChar char="•"/>
            </a:pPr>
            <a:r>
              <a:rPr lang="en-US" dirty="0"/>
              <a:t>Enables error detection and flow control</a:t>
            </a:r>
          </a:p>
          <a:p>
            <a:pPr>
              <a:buFont typeface="Arial" panose="020B0604020202020204" pitchFamily="34" charset="0"/>
              <a:buChar char="•"/>
            </a:pPr>
            <a:r>
              <a:rPr lang="en-US" dirty="0"/>
              <a:t/>
            </a:r>
            <a:br>
              <a:rPr lang="en-US" dirty="0"/>
            </a:br>
            <a:endParaRPr lang="en-US" dirty="0"/>
          </a:p>
          <a:p>
            <a:endParaRPr lang="en-IN" dirty="0"/>
          </a:p>
        </p:txBody>
      </p:sp>
    </p:spTree>
    <p:extLst>
      <p:ext uri="{BB962C8B-B14F-4D97-AF65-F5344CB8AC3E}">
        <p14:creationId xmlns:p14="http://schemas.microsoft.com/office/powerpoint/2010/main" val="381199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Framing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Byte Count</a:t>
            </a:r>
          </a:p>
          <a:p>
            <a:pPr>
              <a:buFont typeface="Wingdings" panose="05000000000000000000" pitchFamily="2" charset="2"/>
              <a:buChar char="Ø"/>
            </a:pPr>
            <a:r>
              <a:rPr lang="en-US" dirty="0"/>
              <a:t>Flag Bytes with Byte Stuffing</a:t>
            </a:r>
          </a:p>
          <a:p>
            <a:pPr>
              <a:buFont typeface="Wingdings" panose="05000000000000000000" pitchFamily="2" charset="2"/>
              <a:buChar char="Ø"/>
            </a:pPr>
            <a:r>
              <a:rPr lang="en-US" dirty="0"/>
              <a:t>Flag Bits with Bit Stuffing</a:t>
            </a:r>
          </a:p>
          <a:p>
            <a:pPr>
              <a:buFont typeface="Wingdings" panose="05000000000000000000" pitchFamily="2" charset="2"/>
              <a:buChar char="Ø"/>
            </a:pPr>
            <a:r>
              <a:rPr lang="en-US" dirty="0"/>
              <a:t>Physical Layer Coding Violations.</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6421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4A5A-3D80-A8D5-EED2-01C2B6AD7759}"/>
              </a:ext>
            </a:extLst>
          </p:cNvPr>
          <p:cNvSpPr>
            <a:spLocks noGrp="1"/>
          </p:cNvSpPr>
          <p:nvPr>
            <p:ph type="title"/>
          </p:nvPr>
        </p:nvSpPr>
        <p:spPr>
          <a:xfrm>
            <a:off x="457200" y="22412"/>
            <a:ext cx="8229600" cy="891988"/>
          </a:xfrm>
        </p:spPr>
        <p:txBody>
          <a:bodyPr>
            <a:normAutofit fontScale="90000"/>
          </a:bodyPr>
          <a:lstStyle/>
          <a:p>
            <a:r>
              <a:rPr lang="en-US" dirty="0"/>
              <a:t/>
            </a:r>
            <a:br>
              <a:rPr lang="en-US" dirty="0"/>
            </a:br>
            <a:r>
              <a:rPr lang="en-US" dirty="0"/>
              <a:t>Types of Framing</a:t>
            </a:r>
            <a:br>
              <a:rPr lang="en-US" dirty="0"/>
            </a:br>
            <a:endParaRPr lang="en-IN" dirty="0"/>
          </a:p>
        </p:txBody>
      </p:sp>
      <p:sp>
        <p:nvSpPr>
          <p:cNvPr id="3" name="Content Placeholder 2">
            <a:extLst>
              <a:ext uri="{FF2B5EF4-FFF2-40B4-BE49-F238E27FC236}">
                <a16:creationId xmlns:a16="http://schemas.microsoft.com/office/drawing/2014/main" id="{984A7FE4-26DF-8D3C-2BB5-C6E2CFE8D0D1}"/>
              </a:ext>
            </a:extLst>
          </p:cNvPr>
          <p:cNvSpPr>
            <a:spLocks noGrp="1"/>
          </p:cNvSpPr>
          <p:nvPr>
            <p:ph idx="1"/>
          </p:nvPr>
        </p:nvSpPr>
        <p:spPr>
          <a:xfrm>
            <a:off x="457200" y="1143000"/>
            <a:ext cx="8229600" cy="4983163"/>
          </a:xfrm>
        </p:spPr>
        <p:txBody>
          <a:bodyPr>
            <a:normAutofit/>
          </a:bodyPr>
          <a:lstStyle/>
          <a:p>
            <a:pPr lvl="1"/>
            <a:endParaRPr lang="en-US" sz="2000" smtClean="0"/>
          </a:p>
          <a:p>
            <a:pPr lvl="1"/>
            <a:endParaRPr lang="en-US" sz="2000" smtClean="0"/>
          </a:p>
          <a:p>
            <a:pPr lvl="1"/>
            <a:endParaRPr lang="en-US" sz="2000" smtClean="0"/>
          </a:p>
          <a:p>
            <a:pPr lvl="1"/>
            <a:endParaRPr lang="en-US" sz="3100" smtClean="0"/>
          </a:p>
          <a:p>
            <a:pPr lvl="1"/>
            <a:endParaRPr lang="en-US" sz="3100" smtClean="0"/>
          </a:p>
          <a:p>
            <a:pPr lvl="1"/>
            <a:endParaRPr lang="en-US" sz="3100" smtClean="0"/>
          </a:p>
          <a:p>
            <a:pPr lvl="1"/>
            <a:endParaRPr lang="en-US" sz="3100" smtClean="0"/>
          </a:p>
          <a:p>
            <a:endParaRPr lang="en-IN" dirty="0"/>
          </a:p>
        </p:txBody>
      </p:sp>
      <p:pic>
        <p:nvPicPr>
          <p:cNvPr id="4" name="Picture 3"/>
          <p:cNvPicPr>
            <a:picLocks noChangeAspect="1"/>
          </p:cNvPicPr>
          <p:nvPr/>
        </p:nvPicPr>
        <p:blipFill>
          <a:blip r:embed="rId2"/>
          <a:stretch>
            <a:fillRect/>
          </a:stretch>
        </p:blipFill>
        <p:spPr>
          <a:xfrm>
            <a:off x="1066800" y="1143001"/>
            <a:ext cx="6400800" cy="3622304"/>
          </a:xfrm>
          <a:prstGeom prst="rect">
            <a:avLst/>
          </a:prstGeom>
        </p:spPr>
      </p:pic>
      <p:sp>
        <p:nvSpPr>
          <p:cNvPr id="5" name="Rectangle 4"/>
          <p:cNvSpPr/>
          <p:nvPr/>
        </p:nvSpPr>
        <p:spPr>
          <a:xfrm>
            <a:off x="304800" y="4826675"/>
            <a:ext cx="8686800" cy="1815882"/>
          </a:xfrm>
          <a:prstGeom prst="rect">
            <a:avLst/>
          </a:prstGeom>
        </p:spPr>
        <p:txBody>
          <a:bodyPr wrap="square">
            <a:spAutoFit/>
          </a:bodyPr>
          <a:lstStyle/>
          <a:p>
            <a:pPr algn="just">
              <a:buFont typeface="Arial" panose="020B0604020202020204" pitchFamily="34" charset="0"/>
              <a:buChar char="•"/>
            </a:pPr>
            <a:r>
              <a:rPr lang="en-US" sz="1400" dirty="0" smtClean="0">
                <a:solidFill>
                  <a:srgbClr val="3A3A3A"/>
                </a:solidFill>
                <a:latin typeface="Times New Roman" panose="02020603050405020304" pitchFamily="18" charset="0"/>
                <a:cs typeface="Times New Roman" panose="02020603050405020304" pitchFamily="18" charset="0"/>
              </a:rPr>
              <a:t> </a:t>
            </a:r>
            <a:r>
              <a:rPr lang="en-US" sz="1400" dirty="0">
                <a:solidFill>
                  <a:srgbClr val="3A3A3A"/>
                </a:solidFill>
                <a:latin typeface="Times New Roman" panose="02020603050405020304" pitchFamily="18" charset="0"/>
                <a:cs typeface="Times New Roman" panose="02020603050405020304" pitchFamily="18" charset="0"/>
              </a:rPr>
              <a:t>16-byte message is divided into three frames. </a:t>
            </a:r>
            <a:r>
              <a:rPr lang="en-US" sz="1400" dirty="0" smtClean="0">
                <a:solidFill>
                  <a:srgbClr val="3A3A3A"/>
                </a:solidFill>
                <a:latin typeface="Times New Roman" panose="02020603050405020304" pitchFamily="18" charset="0"/>
                <a:cs typeface="Times New Roman" panose="02020603050405020304" pitchFamily="18" charset="0"/>
              </a:rPr>
              <a:t>size </a:t>
            </a:r>
            <a:r>
              <a:rPr lang="en-US" sz="1400" dirty="0">
                <a:solidFill>
                  <a:srgbClr val="3A3A3A"/>
                </a:solidFill>
                <a:latin typeface="Times New Roman" panose="02020603050405020304" pitchFamily="18" charset="0"/>
                <a:cs typeface="Times New Roman" panose="02020603050405020304" pitchFamily="18" charset="0"/>
              </a:rPr>
              <a:t>of frame-1, frame-2, and frame-3 are 4, 4, and 8 </a:t>
            </a:r>
            <a:r>
              <a:rPr lang="en-US" sz="1400" dirty="0" smtClean="0">
                <a:solidFill>
                  <a:srgbClr val="3A3A3A"/>
                </a:solidFill>
                <a:latin typeface="Times New Roman" panose="02020603050405020304" pitchFamily="18" charset="0"/>
                <a:cs typeface="Times New Roman" panose="02020603050405020304" pitchFamily="18" charset="0"/>
              </a:rPr>
              <a:t>bytes</a:t>
            </a:r>
            <a:r>
              <a:rPr lang="en-US" sz="1400" dirty="0">
                <a:solidFill>
                  <a:srgbClr val="3A3A3A"/>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400" dirty="0">
                <a:solidFill>
                  <a:srgbClr val="3A3A3A"/>
                </a:solidFill>
                <a:latin typeface="Times New Roman" panose="02020603050405020304" pitchFamily="18" charset="0"/>
                <a:cs typeface="Times New Roman" panose="02020603050405020304" pitchFamily="18" charset="0"/>
              </a:rPr>
              <a:t>In frame-1, the value of byte count is 4, indicating that frame-1 contains 4 bytes. Similarly, frame-2 and frame-3 have byte count values 4 and 8, respectively, which describe the size of the frame.</a:t>
            </a:r>
          </a:p>
          <a:p>
            <a:pPr algn="just">
              <a:buFont typeface="Arial" panose="020B0604020202020204" pitchFamily="34" charset="0"/>
              <a:buChar char="•"/>
            </a:pPr>
            <a:r>
              <a:rPr lang="en-US" sz="1400" dirty="0">
                <a:solidFill>
                  <a:srgbClr val="3A3A3A"/>
                </a:solidFill>
                <a:latin typeface="Times New Roman" panose="02020603050405020304" pitchFamily="18" charset="0"/>
                <a:cs typeface="Times New Roman" panose="02020603050405020304" pitchFamily="18" charset="0"/>
              </a:rPr>
              <a:t>But the problem here is that the bytes of the message can get flipped during transmission, which can cause an error. In </a:t>
            </a:r>
            <a:r>
              <a:rPr lang="en-US" sz="1400" dirty="0" smtClean="0">
                <a:solidFill>
                  <a:srgbClr val="3A3A3A"/>
                </a:solidFill>
                <a:latin typeface="Times New Roman" panose="02020603050405020304" pitchFamily="18" charset="0"/>
                <a:cs typeface="Times New Roman" panose="02020603050405020304" pitchFamily="18" charset="0"/>
              </a:rPr>
              <a:t>Figure-b</a:t>
            </a:r>
            <a:r>
              <a:rPr lang="en-US" sz="1400" dirty="0">
                <a:solidFill>
                  <a:srgbClr val="3A3A3A"/>
                </a:solidFill>
                <a:latin typeface="Times New Roman" panose="02020603050405020304" pitchFamily="18" charset="0"/>
                <a:cs typeface="Times New Roman" panose="02020603050405020304" pitchFamily="18" charset="0"/>
              </a:rPr>
              <a:t>, the byte count of 4 becomes 6 due to one-bit reversal, so the receiver will be unable to detect the correct start of the frame.</a:t>
            </a:r>
          </a:p>
          <a:p>
            <a:pPr algn="just">
              <a:buFont typeface="Arial" panose="020B0604020202020204" pitchFamily="34" charset="0"/>
              <a:buChar char="•"/>
            </a:pPr>
            <a:r>
              <a:rPr lang="en-US" sz="1400" dirty="0">
                <a:solidFill>
                  <a:srgbClr val="3A3A3A"/>
                </a:solidFill>
                <a:latin typeface="Times New Roman" panose="02020603050405020304" pitchFamily="18" charset="0"/>
                <a:cs typeface="Times New Roman" panose="02020603050405020304" pitchFamily="18" charset="0"/>
              </a:rPr>
              <a:t>Furthermore, sending an acknowledgment to the sender will also not work, as the receiver will not know how many bytes to skip to initiate retransmission. Therefore the byte count method is rarely used.</a:t>
            </a:r>
            <a:endParaRPr lang="en-US" sz="1400" b="0" i="0" dirty="0">
              <a:solidFill>
                <a:srgbClr val="3A3A3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675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A86F-FCC5-382C-C262-1543A5DC48F0}"/>
              </a:ext>
            </a:extLst>
          </p:cNvPr>
          <p:cNvSpPr>
            <a:spLocks noGrp="1"/>
          </p:cNvSpPr>
          <p:nvPr>
            <p:ph type="title"/>
          </p:nvPr>
        </p:nvSpPr>
        <p:spPr/>
        <p:txBody>
          <a:bodyPr>
            <a:normAutofit/>
          </a:bodyPr>
          <a:lstStyle/>
          <a:p>
            <a:r>
              <a:rPr lang="en-US" sz="3100" dirty="0" smtClean="0"/>
              <a:t>Flag </a:t>
            </a:r>
            <a:r>
              <a:rPr lang="en-US" sz="3100" dirty="0"/>
              <a:t>Bytes with Byte </a:t>
            </a:r>
            <a:r>
              <a:rPr lang="en-US" sz="3100" dirty="0" smtClean="0"/>
              <a:t>Stuffing</a:t>
            </a:r>
            <a:endParaRPr lang="en-IN" dirty="0"/>
          </a:p>
        </p:txBody>
      </p:sp>
      <p:sp>
        <p:nvSpPr>
          <p:cNvPr id="3" name="Content Placeholder 2">
            <a:extLst>
              <a:ext uri="{FF2B5EF4-FFF2-40B4-BE49-F238E27FC236}">
                <a16:creationId xmlns:a16="http://schemas.microsoft.com/office/drawing/2014/main" id="{50ABA07C-DD64-6633-A558-9A2D12E58711}"/>
              </a:ext>
            </a:extLst>
          </p:cNvPr>
          <p:cNvSpPr>
            <a:spLocks noGrp="1"/>
          </p:cNvSpPr>
          <p:nvPr>
            <p:ph idx="1"/>
          </p:nvPr>
        </p:nvSpPr>
        <p:spPr/>
        <p:txBody>
          <a:bodyPr>
            <a:normAutofit fontScale="92500" lnSpcReduction="10000"/>
          </a:bodyPr>
          <a:lstStyle/>
          <a:p>
            <a:pPr marL="457200" indent="-457200">
              <a:buFont typeface="Wingdings" panose="05000000000000000000" pitchFamily="2" charset="2"/>
              <a:buChar char="q"/>
            </a:pPr>
            <a:r>
              <a:rPr lang="en-US" dirty="0"/>
              <a:t>This method uses a flag byte to indicate the start and end of the frame</a:t>
            </a:r>
            <a:r>
              <a:rPr lang="en-US" dirty="0" smtClean="0"/>
              <a:t>.</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endParaRPr lang="en-US" dirty="0" smtClean="0"/>
          </a:p>
          <a:p>
            <a:pPr marL="457200" indent="-457200">
              <a:buFont typeface="Wingdings" panose="05000000000000000000" pitchFamily="2" charset="2"/>
              <a:buChar char="q"/>
            </a:pPr>
            <a:r>
              <a:rPr lang="en-US" dirty="0"/>
              <a:t>T</a:t>
            </a:r>
            <a:r>
              <a:rPr lang="en-US" dirty="0" smtClean="0"/>
              <a:t>wo </a:t>
            </a:r>
            <a:r>
              <a:rPr lang="en-US" dirty="0"/>
              <a:t>flags are used in the frame. The start flag describes the start of the frame, and the end flag describes the end of the current frame and the start of the next frame</a:t>
            </a:r>
            <a:r>
              <a:rPr lang="en-US" dirty="0" smtClean="0"/>
              <a:t>.</a:t>
            </a:r>
          </a:p>
          <a:p>
            <a:pPr marL="457200" indent="-457200">
              <a:buFont typeface="Wingdings" panose="05000000000000000000" pitchFamily="2" charset="2"/>
              <a:buChar char="q"/>
            </a:pPr>
            <a:r>
              <a:rPr lang="en-US" dirty="0"/>
              <a:t>If the receiver loses synchronization between communications, it can know the current frame by looking at the two flags</a:t>
            </a:r>
            <a:r>
              <a:rPr lang="en-US" dirty="0" smtClean="0"/>
              <a:t>.</a:t>
            </a:r>
          </a:p>
          <a:p>
            <a:pPr marL="457200" indent="-457200">
              <a:buFont typeface="Wingdings" panose="05000000000000000000" pitchFamily="2" charset="2"/>
              <a:buChar char="q"/>
            </a:pPr>
            <a:r>
              <a:rPr lang="en-US" dirty="0" smtClean="0"/>
              <a:t>Drawback: </a:t>
            </a:r>
            <a:r>
              <a:rPr lang="en-US" dirty="0"/>
              <a:t>If the flag bytes are 8 bytes (111111111) and the flag bytes are also in the data, an interrupt will occur in the frame. </a:t>
            </a:r>
          </a:p>
          <a:p>
            <a:pPr marL="457200" indent="-457200">
              <a:buFont typeface="Wingdings" panose="05000000000000000000" pitchFamily="2" charset="2"/>
              <a:buChar char="q"/>
            </a:pPr>
            <a:endParaRPr lang="en-IN" dirty="0"/>
          </a:p>
        </p:txBody>
      </p:sp>
      <p:pic>
        <p:nvPicPr>
          <p:cNvPr id="5" name="Picture 4"/>
          <p:cNvPicPr>
            <a:picLocks noChangeAspect="1"/>
          </p:cNvPicPr>
          <p:nvPr/>
        </p:nvPicPr>
        <p:blipFill>
          <a:blip r:embed="rId2"/>
          <a:stretch>
            <a:fillRect/>
          </a:stretch>
        </p:blipFill>
        <p:spPr>
          <a:xfrm>
            <a:off x="838200" y="2529681"/>
            <a:ext cx="7239000" cy="1104900"/>
          </a:xfrm>
          <a:prstGeom prst="rect">
            <a:avLst/>
          </a:prstGeom>
        </p:spPr>
      </p:pic>
    </p:spTree>
    <p:extLst>
      <p:ext uri="{BB962C8B-B14F-4D97-AF65-F5344CB8AC3E}">
        <p14:creationId xmlns:p14="http://schemas.microsoft.com/office/powerpoint/2010/main" val="2552311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T</a:t>
            </a:r>
            <a:r>
              <a:rPr lang="en-US" dirty="0" smtClean="0"/>
              <a:t>o </a:t>
            </a:r>
            <a:r>
              <a:rPr lang="en-US" dirty="0"/>
              <a:t>solve this problem, we can add an escape byte (ESC) before the flag </a:t>
            </a:r>
            <a:r>
              <a:rPr lang="en-US" dirty="0" smtClean="0"/>
              <a:t>bytes.</a:t>
            </a:r>
            <a:endParaRPr lang="en-US" dirty="0"/>
          </a:p>
          <a:p>
            <a:pPr>
              <a:buFont typeface="Wingdings" panose="05000000000000000000" pitchFamily="2" charset="2"/>
              <a:buChar char="Ø"/>
            </a:pPr>
            <a:r>
              <a:rPr lang="en-US" dirty="0"/>
              <a:t>When the data link layer receives the frame, it removes the ESC bytes from the frame and sends them to the network layer, this is known as byte stuffing.</a:t>
            </a:r>
          </a:p>
          <a:p>
            <a:pPr>
              <a:buFont typeface="Wingdings" panose="05000000000000000000" pitchFamily="2" charset="2"/>
              <a:buChar char="Ø"/>
            </a:pPr>
            <a:r>
              <a:rPr lang="en-US" dirty="0"/>
              <a:t>Also, if the data contains ESC, we will add another ESC byte to prevent interference, as you can see some examples of byte stuffing</a:t>
            </a:r>
          </a:p>
          <a:p>
            <a:endParaRPr lang="en-IN" dirty="0"/>
          </a:p>
        </p:txBody>
      </p:sp>
      <p:pic>
        <p:nvPicPr>
          <p:cNvPr id="4" name="Picture 3"/>
          <p:cNvPicPr>
            <a:picLocks noChangeAspect="1"/>
          </p:cNvPicPr>
          <p:nvPr/>
        </p:nvPicPr>
        <p:blipFill>
          <a:blip r:embed="rId2"/>
          <a:stretch>
            <a:fillRect/>
          </a:stretch>
        </p:blipFill>
        <p:spPr>
          <a:xfrm>
            <a:off x="762000" y="3505200"/>
            <a:ext cx="7981950" cy="2752725"/>
          </a:xfrm>
          <a:prstGeom prst="rect">
            <a:avLst/>
          </a:prstGeom>
        </p:spPr>
      </p:pic>
    </p:spTree>
    <p:extLst>
      <p:ext uri="{BB962C8B-B14F-4D97-AF65-F5344CB8AC3E}">
        <p14:creationId xmlns:p14="http://schemas.microsoft.com/office/powerpoint/2010/main" val="1687346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Bytes with </a:t>
            </a:r>
            <a:r>
              <a:rPr lang="en-US" dirty="0" smtClean="0"/>
              <a:t>Bit </a:t>
            </a:r>
            <a:r>
              <a:rPr lang="en-US" dirty="0"/>
              <a:t>Stuffing</a:t>
            </a:r>
            <a:endParaRPr lang="en-IN" dirty="0"/>
          </a:p>
        </p:txBody>
      </p:sp>
      <p:sp>
        <p:nvSpPr>
          <p:cNvPr id="3" name="Content Placeholder 2"/>
          <p:cNvSpPr>
            <a:spLocks noGrp="1"/>
          </p:cNvSpPr>
          <p:nvPr>
            <p:ph idx="1"/>
          </p:nvPr>
        </p:nvSpPr>
        <p:spPr/>
        <p:txBody>
          <a:bodyPr>
            <a:normAutofit/>
          </a:bodyPr>
          <a:lstStyle/>
          <a:p>
            <a:r>
              <a:rPr lang="en-US" sz="1800" dirty="0"/>
              <a:t>In this method, framing is done with bits instead of bytes. The flag byte starts and ends with a special sequence of bits which is </a:t>
            </a:r>
            <a:r>
              <a:rPr lang="en-US" sz="1800" b="1" dirty="0"/>
              <a:t>01111110 </a:t>
            </a:r>
            <a:r>
              <a:rPr lang="en-US" sz="1800" dirty="0"/>
              <a:t>in a frame. A well-known example of this method is </a:t>
            </a:r>
            <a:r>
              <a:rPr lang="en-US" sz="1800" b="1" dirty="0"/>
              <a:t>USB (Universal Serial Bus)</a:t>
            </a:r>
            <a:r>
              <a:rPr lang="en-US" sz="1800" dirty="0"/>
              <a:t>. The physical layer maintains the synchronization of bits using this method.</a:t>
            </a:r>
            <a:endParaRPr lang="en-IN" sz="1800" dirty="0"/>
          </a:p>
        </p:txBody>
      </p:sp>
      <p:pic>
        <p:nvPicPr>
          <p:cNvPr id="4" name="Picture 3"/>
          <p:cNvPicPr>
            <a:picLocks noChangeAspect="1"/>
          </p:cNvPicPr>
          <p:nvPr/>
        </p:nvPicPr>
        <p:blipFill>
          <a:blip r:embed="rId2"/>
          <a:stretch>
            <a:fillRect/>
          </a:stretch>
        </p:blipFill>
        <p:spPr>
          <a:xfrm>
            <a:off x="1485900" y="2286000"/>
            <a:ext cx="6172200" cy="4349997"/>
          </a:xfrm>
          <a:prstGeom prst="rect">
            <a:avLst/>
          </a:prstGeom>
        </p:spPr>
      </p:pic>
    </p:spTree>
    <p:extLst>
      <p:ext uri="{BB962C8B-B14F-4D97-AF65-F5344CB8AC3E}">
        <p14:creationId xmlns:p14="http://schemas.microsoft.com/office/powerpoint/2010/main" val="195892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0915-B364-8C54-1964-A9ADBC65D889}"/>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A15CE0FB-CC78-0D54-9B67-0624EF2C430D}"/>
              </a:ext>
            </a:extLst>
          </p:cNvPr>
          <p:cNvSpPr>
            <a:spLocks noGrp="1"/>
          </p:cNvSpPr>
          <p:nvPr>
            <p:ph idx="1"/>
          </p:nvPr>
        </p:nvSpPr>
        <p:spPr/>
        <p:txBody>
          <a:bodyPr/>
          <a:lstStyle/>
          <a:p>
            <a:r>
              <a:rPr lang="en-IN" dirty="0"/>
              <a:t>2.1 Overview of DLL, Issues of DLL: Framing, Error Detection and Correction: Parity, CRC, Checksum, Hamming Code </a:t>
            </a:r>
          </a:p>
          <a:p>
            <a:r>
              <a:rPr lang="en-IN" dirty="0"/>
              <a:t>2.2 Elementary Data Link protocols, Stop and Wait, Sliding Window (Go Back N, Selective Repeat) </a:t>
            </a:r>
          </a:p>
          <a:p>
            <a:r>
              <a:rPr lang="en-IN" dirty="0"/>
              <a:t>2.3 Medium Access Control Sublayer Channel Allocation problem, Multiple access Protocol (Aloha, Carrier Sense Multiple Access (CSMA/CD) </a:t>
            </a:r>
          </a:p>
          <a:p>
            <a:endParaRPr lang="en-IN" dirty="0"/>
          </a:p>
          <a:p>
            <a:r>
              <a:rPr lang="en-US" dirty="0">
                <a:highlight>
                  <a:srgbClr val="FFFF00"/>
                </a:highlight>
              </a:rPr>
              <a:t>Self-Learning Topics: </a:t>
            </a:r>
            <a:r>
              <a:rPr lang="en-IN" dirty="0"/>
              <a:t>HDLC protocol, CSMA/CA </a:t>
            </a:r>
            <a:endParaRPr lang="en-US" dirty="0"/>
          </a:p>
        </p:txBody>
      </p:sp>
    </p:spTree>
    <p:extLst>
      <p:ext uri="{BB962C8B-B14F-4D97-AF65-F5344CB8AC3E}">
        <p14:creationId xmlns:p14="http://schemas.microsoft.com/office/powerpoint/2010/main" val="15884339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When </a:t>
            </a:r>
            <a:r>
              <a:rPr lang="en-US" dirty="0"/>
              <a:t>there are five consecutive 1’s in the data of the sender’s data link layer, then the data link layer automatically appends the bit ‘0’ after five consecutive </a:t>
            </a:r>
            <a:r>
              <a:rPr lang="en-US" dirty="0" smtClean="0"/>
              <a:t>1’s.</a:t>
            </a:r>
            <a:endParaRPr lang="en-US" dirty="0"/>
          </a:p>
          <a:p>
            <a:r>
              <a:rPr lang="en-US" dirty="0" smtClean="0"/>
              <a:t>The </a:t>
            </a:r>
            <a:r>
              <a:rPr lang="en-US" dirty="0"/>
              <a:t>sender is sending a stream of bits to the receiver. In the middle of the communication, the data link layer will add a bit ‘0’ after five consecutive 1’s to the message.</a:t>
            </a:r>
          </a:p>
          <a:p>
            <a:r>
              <a:rPr lang="en-US" dirty="0"/>
              <a:t>When the receiver will receive the stream of bits, it sees the 0 bit followed by five consecutive 1’s, so it will remove the bit ‘0’ automatically.</a:t>
            </a:r>
          </a:p>
          <a:p>
            <a:r>
              <a:rPr lang="en-US" dirty="0"/>
              <a:t>A receiver can clearly identify the start and end of the frame using the bit stuffing method.</a:t>
            </a:r>
          </a:p>
          <a:p>
            <a:endParaRPr lang="en-IN" dirty="0"/>
          </a:p>
        </p:txBody>
      </p:sp>
    </p:spTree>
    <p:extLst>
      <p:ext uri="{BB962C8B-B14F-4D97-AF65-F5344CB8AC3E}">
        <p14:creationId xmlns:p14="http://schemas.microsoft.com/office/powerpoint/2010/main" val="23553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3C0C-0B88-CCDA-6159-5CDA5E6BD3D4}"/>
              </a:ext>
            </a:extLst>
          </p:cNvPr>
          <p:cNvSpPr>
            <a:spLocks noGrp="1"/>
          </p:cNvSpPr>
          <p:nvPr>
            <p:ph type="title"/>
          </p:nvPr>
        </p:nvSpPr>
        <p:spPr/>
        <p:txBody>
          <a:bodyPr>
            <a:normAutofit fontScale="90000"/>
          </a:bodyPr>
          <a:lstStyle/>
          <a:p>
            <a:r>
              <a:rPr lang="en-US" dirty="0" smtClean="0"/>
              <a:t/>
            </a:r>
            <a:br>
              <a:rPr lang="en-US" dirty="0" smtClean="0"/>
            </a:br>
            <a:r>
              <a:rPr lang="en-US" dirty="0" smtClean="0"/>
              <a:t>Physical </a:t>
            </a:r>
            <a:r>
              <a:rPr lang="en-US" dirty="0"/>
              <a:t>Layer Coding Violations</a:t>
            </a:r>
            <a:br>
              <a:rPr lang="en-US" dirty="0"/>
            </a:br>
            <a:endParaRPr lang="en-IN" dirty="0"/>
          </a:p>
        </p:txBody>
      </p:sp>
      <p:sp>
        <p:nvSpPr>
          <p:cNvPr id="3" name="Content Placeholder 2">
            <a:extLst>
              <a:ext uri="{FF2B5EF4-FFF2-40B4-BE49-F238E27FC236}">
                <a16:creationId xmlns:a16="http://schemas.microsoft.com/office/drawing/2014/main" id="{B9DA4CDB-70AB-ACE1-77EA-5DC07F1BDE8E}"/>
              </a:ext>
            </a:extLst>
          </p:cNvPr>
          <p:cNvSpPr>
            <a:spLocks noGrp="1"/>
          </p:cNvSpPr>
          <p:nvPr>
            <p:ph idx="1"/>
          </p:nvPr>
        </p:nvSpPr>
        <p:spPr/>
        <p:txBody>
          <a:bodyPr/>
          <a:lstStyle/>
          <a:p>
            <a:pPr marL="457200" indent="-457200">
              <a:buFont typeface="Wingdings" panose="05000000000000000000" pitchFamily="2" charset="2"/>
              <a:buChar char="q"/>
            </a:pPr>
            <a:r>
              <a:rPr lang="en-US" dirty="0"/>
              <a:t>Physical Layer Coding Violations</a:t>
            </a:r>
          </a:p>
          <a:p>
            <a:pPr>
              <a:buFont typeface="Wingdings" panose="05000000000000000000" pitchFamily="2" charset="2"/>
              <a:buChar char="§"/>
            </a:pPr>
            <a:r>
              <a:rPr lang="en-US" dirty="0"/>
              <a:t>In this method, the message is encoded by the encoding method in such a way that both the sender and receiver can recognize it.</a:t>
            </a:r>
          </a:p>
          <a:p>
            <a:pPr>
              <a:buFont typeface="Wingdings" panose="05000000000000000000" pitchFamily="2" charset="2"/>
              <a:buChar char="§"/>
            </a:pPr>
            <a:r>
              <a:rPr lang="en-US" dirty="0"/>
              <a:t>This method provides some reserved signals that indicate the start and end of the frame. We are using “coding violation” to delimit the frame of the data link layer.</a:t>
            </a:r>
          </a:p>
          <a:p>
            <a:pPr>
              <a:buFont typeface="Wingdings" panose="05000000000000000000" pitchFamily="2" charset="2"/>
              <a:buChar char="§"/>
            </a:pPr>
            <a:r>
              <a:rPr lang="en-US" dirty="0" smtClean="0"/>
              <a:t>A reserved </a:t>
            </a:r>
            <a:r>
              <a:rPr lang="en-US" dirty="0"/>
              <a:t>signal </a:t>
            </a:r>
            <a:r>
              <a:rPr lang="en-US" dirty="0" smtClean="0"/>
              <a:t>is applied to </a:t>
            </a:r>
            <a:r>
              <a:rPr lang="en-US" dirty="0"/>
              <a:t>the original data sent by the sender so that there is no problem on the receiver side to identify the data.</a:t>
            </a:r>
          </a:p>
          <a:p>
            <a:pPr>
              <a:buFont typeface="Wingdings" panose="05000000000000000000" pitchFamily="2" charset="2"/>
              <a:buChar char="§"/>
            </a:pPr>
            <a:r>
              <a:rPr lang="en-US" dirty="0"/>
              <a:t>High-High (11) and Low-Low (00) are error codes used as escapes to differentiate data link layer frames.</a:t>
            </a:r>
          </a:p>
        </p:txBody>
      </p:sp>
    </p:spTree>
    <p:extLst>
      <p:ext uri="{BB962C8B-B14F-4D97-AF65-F5344CB8AC3E}">
        <p14:creationId xmlns:p14="http://schemas.microsoft.com/office/powerpoint/2010/main" val="3372327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152F-57A4-5D4A-1AD7-7C1666EA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2F9B9-DA08-9D12-27A0-1F0476622F5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034FB07-27E3-2196-E357-5604E9E11EA5}"/>
              </a:ext>
            </a:extLst>
          </p:cNvPr>
          <p:cNvSpPr>
            <a:spLocks noGrp="1"/>
          </p:cNvSpPr>
          <p:nvPr>
            <p:ph idx="1"/>
          </p:nvPr>
        </p:nvSpPr>
        <p:spPr/>
        <p:txBody>
          <a:bodyPr>
            <a:normAutofit/>
          </a:bodyPr>
          <a:lstStyle/>
          <a:p>
            <a:pPr algn="ctr"/>
            <a:endParaRPr lang="en-US" sz="3600" dirty="0"/>
          </a:p>
          <a:p>
            <a:pPr algn="ctr"/>
            <a:r>
              <a:rPr lang="en-US" sz="3600" dirty="0"/>
              <a:t>LECTURE #9:</a:t>
            </a:r>
          </a:p>
          <a:p>
            <a:pPr algn="ctr"/>
            <a:r>
              <a:rPr lang="en-US" sz="3600" dirty="0"/>
              <a:t>Error Detection and Correction: Parity, CRC, Checksum, Hamming Code</a:t>
            </a:r>
          </a:p>
        </p:txBody>
      </p:sp>
    </p:spTree>
    <p:extLst>
      <p:ext uri="{BB962C8B-B14F-4D97-AF65-F5344CB8AC3E}">
        <p14:creationId xmlns:p14="http://schemas.microsoft.com/office/powerpoint/2010/main" val="146459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Types </a:t>
            </a:r>
            <a:r>
              <a:rPr lang="en-IN" dirty="0"/>
              <a:t>of Errors</a:t>
            </a:r>
            <a:br>
              <a:rPr lang="en-IN" dirty="0"/>
            </a:br>
            <a:endParaRPr lang="en-IN" dirty="0"/>
          </a:p>
        </p:txBody>
      </p:sp>
      <p:sp>
        <p:nvSpPr>
          <p:cNvPr id="3" name="Content Placeholder 2"/>
          <p:cNvSpPr>
            <a:spLocks noGrp="1"/>
          </p:cNvSpPr>
          <p:nvPr>
            <p:ph idx="1"/>
          </p:nvPr>
        </p:nvSpPr>
        <p:spPr/>
        <p:txBody>
          <a:bodyPr/>
          <a:lstStyle/>
          <a:p>
            <a:r>
              <a:rPr lang="en-US" sz="1800" b="1" dirty="0"/>
              <a:t>Single-bit error:</a:t>
            </a:r>
            <a:r>
              <a:rPr lang="en-US" sz="1800" dirty="0"/>
              <a:t> In a single-bit error, interference causes one bit of the message to change. For example, 0 to 1, or 1 to 0.</a:t>
            </a:r>
          </a:p>
          <a:p>
            <a:r>
              <a:rPr lang="en-US" sz="1800" b="1" dirty="0"/>
              <a:t>Burst error:</a:t>
            </a:r>
            <a:r>
              <a:rPr lang="en-US" sz="1800" dirty="0"/>
              <a:t> In a burst error, two or more bits of the message are changed during transmission. Also, in a burst error, the change of bits doesn’t need to be sequential. We can measure burst length by measuring from the first corrupted bit to the last corrupted bit, some bits in between may not be corrupted.</a:t>
            </a:r>
          </a:p>
          <a:p>
            <a:endParaRPr lang="en-IN" dirty="0"/>
          </a:p>
        </p:txBody>
      </p:sp>
      <p:pic>
        <p:nvPicPr>
          <p:cNvPr id="4" name="Picture 3"/>
          <p:cNvPicPr>
            <a:picLocks noChangeAspect="1"/>
          </p:cNvPicPr>
          <p:nvPr/>
        </p:nvPicPr>
        <p:blipFill>
          <a:blip r:embed="rId2"/>
          <a:stretch>
            <a:fillRect/>
          </a:stretch>
        </p:blipFill>
        <p:spPr>
          <a:xfrm>
            <a:off x="602796" y="3048000"/>
            <a:ext cx="8105775" cy="3486150"/>
          </a:xfrm>
          <a:prstGeom prst="rect">
            <a:avLst/>
          </a:prstGeom>
        </p:spPr>
      </p:pic>
    </p:spTree>
    <p:extLst>
      <p:ext uri="{BB962C8B-B14F-4D97-AF65-F5344CB8AC3E}">
        <p14:creationId xmlns:p14="http://schemas.microsoft.com/office/powerpoint/2010/main" val="1542927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171D-C056-5A69-7668-4811BA316034}"/>
              </a:ext>
            </a:extLst>
          </p:cNvPr>
          <p:cNvSpPr>
            <a:spLocks noGrp="1"/>
          </p:cNvSpPr>
          <p:nvPr>
            <p:ph type="title"/>
          </p:nvPr>
        </p:nvSpPr>
        <p:spPr/>
        <p:txBody>
          <a:bodyPr/>
          <a:lstStyle/>
          <a:p>
            <a:r>
              <a:rPr lang="en-US" dirty="0"/>
              <a:t>Parity Check</a:t>
            </a:r>
            <a:endParaRPr lang="en-IN" dirty="0"/>
          </a:p>
        </p:txBody>
      </p:sp>
      <p:sp>
        <p:nvSpPr>
          <p:cNvPr id="3" name="Content Placeholder 2">
            <a:extLst>
              <a:ext uri="{FF2B5EF4-FFF2-40B4-BE49-F238E27FC236}">
                <a16:creationId xmlns:a16="http://schemas.microsoft.com/office/drawing/2014/main" id="{92416E5A-B4A3-2E07-F0EC-BBA34D66ADC8}"/>
              </a:ext>
            </a:extLst>
          </p:cNvPr>
          <p:cNvSpPr>
            <a:spLocks noGrp="1"/>
          </p:cNvSpPr>
          <p:nvPr>
            <p:ph idx="1"/>
          </p:nvPr>
        </p:nvSpPr>
        <p:spPr>
          <a:xfrm>
            <a:off x="457200" y="1143000"/>
            <a:ext cx="8229600" cy="5562600"/>
          </a:xfrm>
        </p:spPr>
        <p:txBody>
          <a:bodyPr>
            <a:normAutofit/>
          </a:bodyPr>
          <a:lstStyle/>
          <a:p>
            <a:r>
              <a:rPr lang="en-US" dirty="0" smtClean="0"/>
              <a:t>Simplest </a:t>
            </a:r>
            <a:r>
              <a:rPr lang="en-US" dirty="0"/>
              <a:t>error detection technique</a:t>
            </a:r>
          </a:p>
          <a:p>
            <a:r>
              <a:rPr lang="en-US" dirty="0"/>
              <a:t>Adds an extra bit (parity bit) to the data</a:t>
            </a:r>
          </a:p>
          <a:p>
            <a:r>
              <a:rPr lang="en-US" dirty="0"/>
              <a:t>Parity bit is set to make the total number of 1s either even or odd</a:t>
            </a:r>
          </a:p>
          <a:p>
            <a:r>
              <a:rPr lang="en-US" b="1" dirty="0"/>
              <a:t>Types</a:t>
            </a:r>
          </a:p>
          <a:p>
            <a:r>
              <a:rPr lang="en-US" b="1" dirty="0"/>
              <a:t>Even Parity:</a:t>
            </a:r>
            <a:r>
              <a:rPr lang="en-US" dirty="0"/>
              <a:t> Total number of 1s is even</a:t>
            </a:r>
          </a:p>
          <a:p>
            <a:r>
              <a:rPr lang="en-US" b="1" dirty="0"/>
              <a:t>Odd Parity:</a:t>
            </a:r>
            <a:r>
              <a:rPr lang="en-US" dirty="0"/>
              <a:t> Total number of 1s is odd</a:t>
            </a:r>
          </a:p>
          <a:p>
            <a:r>
              <a:rPr lang="en-US" b="1" dirty="0"/>
              <a:t>Features: </a:t>
            </a:r>
            <a:r>
              <a:rPr lang="en-US" dirty="0"/>
              <a:t>Detects single-bit errors, Cannot detect even number of bit errors</a:t>
            </a:r>
          </a:p>
          <a:p>
            <a:r>
              <a:rPr lang="en-US" dirty="0"/>
              <a:t>Cannot correct errors</a:t>
            </a:r>
          </a:p>
          <a:p>
            <a:endParaRPr lang="en-IN" dirty="0"/>
          </a:p>
        </p:txBody>
      </p:sp>
    </p:spTree>
    <p:extLst>
      <p:ext uri="{BB962C8B-B14F-4D97-AF65-F5344CB8AC3E}">
        <p14:creationId xmlns:p14="http://schemas.microsoft.com/office/powerpoint/2010/main" val="4233700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sender is transmitting 10011100 and, bit 0 is added to it, now 100111000 has an even number of 1’s so that it is even parity. If 1 is added to 10011100, it will make the odd parity message 100111001.</a:t>
            </a:r>
            <a:endParaRPr lang="en-IN" dirty="0"/>
          </a:p>
        </p:txBody>
      </p:sp>
      <p:pic>
        <p:nvPicPr>
          <p:cNvPr id="4" name="Picture 3"/>
          <p:cNvPicPr>
            <a:picLocks noChangeAspect="1"/>
          </p:cNvPicPr>
          <p:nvPr/>
        </p:nvPicPr>
        <p:blipFill>
          <a:blip r:embed="rId2"/>
          <a:stretch>
            <a:fillRect/>
          </a:stretch>
        </p:blipFill>
        <p:spPr>
          <a:xfrm>
            <a:off x="409575" y="2667000"/>
            <a:ext cx="8324850" cy="2981325"/>
          </a:xfrm>
          <a:prstGeom prst="rect">
            <a:avLst/>
          </a:prstGeom>
        </p:spPr>
      </p:pic>
    </p:spTree>
    <p:extLst>
      <p:ext uri="{BB962C8B-B14F-4D97-AF65-F5344CB8AC3E}">
        <p14:creationId xmlns:p14="http://schemas.microsoft.com/office/powerpoint/2010/main" val="91602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C73C-219C-8A72-89E4-E74FF84F66A0}"/>
              </a:ext>
            </a:extLst>
          </p:cNvPr>
          <p:cNvSpPr>
            <a:spLocks noGrp="1"/>
          </p:cNvSpPr>
          <p:nvPr>
            <p:ph type="title"/>
          </p:nvPr>
        </p:nvSpPr>
        <p:spPr>
          <a:xfrm>
            <a:off x="457200" y="22412"/>
            <a:ext cx="8229600" cy="891988"/>
          </a:xfrm>
        </p:spPr>
        <p:txBody>
          <a:bodyPr/>
          <a:lstStyle/>
          <a:p>
            <a:r>
              <a:rPr lang="en-US" dirty="0"/>
              <a:t>Block Parity Check</a:t>
            </a:r>
            <a:endParaRPr lang="en-IN" dirty="0"/>
          </a:p>
        </p:txBody>
      </p:sp>
      <p:pic>
        <p:nvPicPr>
          <p:cNvPr id="4" name="Content Placeholder 3">
            <a:extLst>
              <a:ext uri="{FF2B5EF4-FFF2-40B4-BE49-F238E27FC236}">
                <a16:creationId xmlns:a16="http://schemas.microsoft.com/office/drawing/2014/main" id="{80C1904D-F2B4-F221-01E8-9117629CE632}"/>
              </a:ext>
            </a:extLst>
          </p:cNvPr>
          <p:cNvPicPr>
            <a:picLocks noGrp="1" noChangeAspect="1"/>
          </p:cNvPicPr>
          <p:nvPr>
            <p:ph idx="1"/>
          </p:nvPr>
        </p:nvPicPr>
        <p:blipFill>
          <a:blip r:embed="rId2"/>
          <a:stretch>
            <a:fillRect/>
          </a:stretch>
        </p:blipFill>
        <p:spPr>
          <a:xfrm>
            <a:off x="1600200" y="1228725"/>
            <a:ext cx="5524500" cy="3638550"/>
          </a:xfrm>
        </p:spPr>
      </p:pic>
      <p:sp>
        <p:nvSpPr>
          <p:cNvPr id="8" name="TextBox 7">
            <a:extLst>
              <a:ext uri="{FF2B5EF4-FFF2-40B4-BE49-F238E27FC236}">
                <a16:creationId xmlns:a16="http://schemas.microsoft.com/office/drawing/2014/main" id="{4CE60190-EEB2-9BF3-8420-C47EE21864E7}"/>
              </a:ext>
            </a:extLst>
          </p:cNvPr>
          <p:cNvSpPr txBox="1"/>
          <p:nvPr/>
        </p:nvSpPr>
        <p:spPr>
          <a:xfrm>
            <a:off x="480391" y="5181600"/>
            <a:ext cx="8001000" cy="1015663"/>
          </a:xfrm>
          <a:prstGeom prst="rect">
            <a:avLst/>
          </a:prstGeom>
          <a:noFill/>
        </p:spPr>
        <p:txBody>
          <a:bodyPr wrap="square">
            <a:spAutoFit/>
          </a:bodyPr>
          <a:lstStyle/>
          <a:p>
            <a:r>
              <a:rPr lang="en-US" sz="2000" b="0" i="0" dirty="0">
                <a:solidFill>
                  <a:srgbClr val="0A0A0A"/>
                </a:solidFill>
                <a:effectLst/>
                <a:latin typeface="Times New Roman" panose="02020603050405020304" pitchFamily="18" charset="0"/>
                <a:ea typeface="Tahoma" panose="020B0604030504040204" pitchFamily="34" charset="0"/>
                <a:cs typeface="Times New Roman" panose="02020603050405020304" pitchFamily="18" charset="0"/>
              </a:rPr>
              <a:t>Block parity check in computer networks </a:t>
            </a:r>
            <a:r>
              <a:rPr lang="en-US" sz="2000" dirty="0">
                <a:latin typeface="Times New Roman" panose="02020603050405020304" pitchFamily="18" charset="0"/>
                <a:ea typeface="Tahoma" panose="020B0604030504040204" pitchFamily="34" charset="0"/>
                <a:cs typeface="Times New Roman" panose="02020603050405020304" pitchFamily="18" charset="0"/>
              </a:rPr>
              <a:t>adds redundant bits (parity bits) to data blocks for error detection, ensuring the total count of '1's is consistently even (even parity) or odd (odd parity). 2 Dimensions</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79566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parity check</a:t>
            </a: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752599" y="1709738"/>
            <a:ext cx="5781675" cy="3355602"/>
          </a:xfrm>
          <a:prstGeom prst="rect">
            <a:avLst/>
          </a:prstGeom>
        </p:spPr>
      </p:pic>
    </p:spTree>
    <p:extLst>
      <p:ext uri="{BB962C8B-B14F-4D97-AF65-F5344CB8AC3E}">
        <p14:creationId xmlns:p14="http://schemas.microsoft.com/office/powerpoint/2010/main" val="333805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C6A7-1008-AB2B-5EC1-F0E9C98BBCCE}"/>
              </a:ext>
            </a:extLst>
          </p:cNvPr>
          <p:cNvSpPr>
            <a:spLocks noGrp="1"/>
          </p:cNvSpPr>
          <p:nvPr>
            <p:ph type="title"/>
          </p:nvPr>
        </p:nvSpPr>
        <p:spPr/>
        <p:txBody>
          <a:bodyPr/>
          <a:lstStyle/>
          <a:p>
            <a:endParaRPr lang="en-IN" dirty="0"/>
          </a:p>
        </p:txBody>
      </p:sp>
      <p:pic>
        <p:nvPicPr>
          <p:cNvPr id="4" name="Picture 1">
            <a:extLst>
              <a:ext uri="{FF2B5EF4-FFF2-40B4-BE49-F238E27FC236}">
                <a16:creationId xmlns:a16="http://schemas.microsoft.com/office/drawing/2014/main" id="{684B536A-11AC-1A94-329B-553C17A16E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5950" y="1077675"/>
            <a:ext cx="8229600" cy="27347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a:extLst>
              <a:ext uri="{FF2B5EF4-FFF2-40B4-BE49-F238E27FC236}">
                <a16:creationId xmlns:a16="http://schemas.microsoft.com/office/drawing/2014/main" id="{16E3E907-2FFE-1915-C377-D14E66B43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75672"/>
            <a:ext cx="8547100" cy="2840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52977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7795-D1AE-C41B-1370-66E7F0984C72}"/>
              </a:ext>
            </a:extLst>
          </p:cNvPr>
          <p:cNvSpPr>
            <a:spLocks noGrp="1"/>
          </p:cNvSpPr>
          <p:nvPr>
            <p:ph type="title"/>
          </p:nvPr>
        </p:nvSpPr>
        <p:spPr/>
        <p:txBody>
          <a:bodyPr/>
          <a:lstStyle/>
          <a:p>
            <a:r>
              <a:rPr lang="en-US" dirty="0"/>
              <a:t>Checksum</a:t>
            </a:r>
            <a:endParaRPr lang="en-IN" dirty="0"/>
          </a:p>
        </p:txBody>
      </p:sp>
      <p:sp>
        <p:nvSpPr>
          <p:cNvPr id="3" name="Content Placeholder 2">
            <a:extLst>
              <a:ext uri="{FF2B5EF4-FFF2-40B4-BE49-F238E27FC236}">
                <a16:creationId xmlns:a16="http://schemas.microsoft.com/office/drawing/2014/main" id="{BD9CF448-2A56-D804-E20F-4E5EF0D7D58B}"/>
              </a:ext>
            </a:extLst>
          </p:cNvPr>
          <p:cNvSpPr>
            <a:spLocks noGrp="1"/>
          </p:cNvSpPr>
          <p:nvPr>
            <p:ph idx="1"/>
          </p:nvPr>
        </p:nvSpPr>
        <p:spPr/>
        <p:txBody>
          <a:bodyPr/>
          <a:lstStyle/>
          <a:p>
            <a:r>
              <a:rPr lang="en-US" dirty="0"/>
              <a:t>Checksum works by summing all data segments using 1’s complement arithmetic, taking the complement of the result, appending it to the data, and verifying at the receiver by checking if the final complemented sum (including checksum) equals zero.</a:t>
            </a:r>
          </a:p>
          <a:p>
            <a:pPr fontAlgn="base">
              <a:buFont typeface="Arial" panose="020B0604020202020204" pitchFamily="34" charset="0"/>
              <a:buChar char="•"/>
            </a:pPr>
            <a:r>
              <a:rPr lang="en-US" dirty="0"/>
              <a:t>This method uses a Checksum Generator on the sender side.</a:t>
            </a:r>
          </a:p>
          <a:p>
            <a:pPr fontAlgn="base">
              <a:buFont typeface="Arial" panose="020B0604020202020204" pitchFamily="34" charset="0"/>
              <a:buChar char="•"/>
            </a:pPr>
            <a:r>
              <a:rPr lang="en-US" dirty="0"/>
              <a:t>A Checksum Checker is used on the receiver side.</a:t>
            </a:r>
          </a:p>
          <a:p>
            <a:pPr fontAlgn="base">
              <a:buFont typeface="Arial" panose="020B0604020202020204" pitchFamily="34" charset="0"/>
              <a:buChar char="•"/>
            </a:pPr>
            <a:r>
              <a:rPr lang="en-US" dirty="0"/>
              <a:t>The checksum is a unique number generated from the data to verify its integrity.</a:t>
            </a:r>
          </a:p>
          <a:p>
            <a:pPr fontAlgn="base">
              <a:buFont typeface="Arial" panose="020B0604020202020204" pitchFamily="34" charset="0"/>
              <a:buChar char="•"/>
            </a:pPr>
            <a:r>
              <a:rPr lang="en-US" dirty="0"/>
              <a:t>If the two checksums match, the data is likely error-free.</a:t>
            </a:r>
          </a:p>
          <a:p>
            <a:endParaRPr lang="en-IN" dirty="0"/>
          </a:p>
        </p:txBody>
      </p:sp>
    </p:spTree>
    <p:extLst>
      <p:ext uri="{BB962C8B-B14F-4D97-AF65-F5344CB8AC3E}">
        <p14:creationId xmlns:p14="http://schemas.microsoft.com/office/powerpoint/2010/main" val="1293732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8BE5-29D7-8CB0-9CFD-27879E3A972D}"/>
              </a:ext>
            </a:extLst>
          </p:cNvPr>
          <p:cNvSpPr>
            <a:spLocks noGrp="1"/>
          </p:cNvSpPr>
          <p:nvPr>
            <p:ph type="title"/>
          </p:nvPr>
        </p:nvSpPr>
        <p:spPr/>
        <p:txBody>
          <a:bodyPr/>
          <a:lstStyle/>
          <a:p>
            <a:r>
              <a:rPr lang="en-US" dirty="0"/>
              <a:t>Learning Outcomes</a:t>
            </a:r>
            <a:endParaRPr lang="en-IN" dirty="0"/>
          </a:p>
        </p:txBody>
      </p:sp>
      <p:sp>
        <p:nvSpPr>
          <p:cNvPr id="3" name="Content Placeholder 2">
            <a:extLst>
              <a:ext uri="{FF2B5EF4-FFF2-40B4-BE49-F238E27FC236}">
                <a16:creationId xmlns:a16="http://schemas.microsoft.com/office/drawing/2014/main" id="{4A6F1AFC-B136-B221-2F22-4879A512CA10}"/>
              </a:ext>
            </a:extLst>
          </p:cNvPr>
          <p:cNvSpPr>
            <a:spLocks noGrp="1"/>
          </p:cNvSpPr>
          <p:nvPr>
            <p:ph idx="1"/>
          </p:nvPr>
        </p:nvSpPr>
        <p:spPr/>
        <p:txBody>
          <a:bodyPr/>
          <a:lstStyle/>
          <a:p>
            <a:r>
              <a:rPr lang="en-US" dirty="0"/>
              <a:t>A learner will be able to: </a:t>
            </a:r>
          </a:p>
          <a:p>
            <a:endParaRPr lang="en-US" dirty="0"/>
          </a:p>
          <a:p>
            <a:r>
              <a:rPr lang="en-US" dirty="0"/>
              <a:t>A learner will be able to </a:t>
            </a:r>
          </a:p>
          <a:p>
            <a:r>
              <a:rPr lang="en-US" dirty="0"/>
              <a:t>LO2.1: Apply engineering fundamentals to solve channel allocation problem in Medium Access Control sublayer (P.I-1.3.1) </a:t>
            </a:r>
          </a:p>
          <a:p>
            <a:r>
              <a:rPr lang="en-US" dirty="0"/>
              <a:t>LO2.2: Apply computer engineering fundamentals to find various issues of DLL. (P.I.-1.4.1) </a:t>
            </a:r>
          </a:p>
          <a:p>
            <a:r>
              <a:rPr lang="en-US" dirty="0"/>
              <a:t>LO2.3: Compare various Elementary Data Link protocols based on functionalities. (P.I.-2.2.2) </a:t>
            </a:r>
          </a:p>
          <a:p>
            <a:r>
              <a:rPr lang="en-US" dirty="0"/>
              <a:t>LO2.4: Apply engineering mathematics to solve numerical problems based on Error Detection and Correction techniques. (P.I.-2.4.1)</a:t>
            </a:r>
            <a:endParaRPr lang="en-IN" dirty="0"/>
          </a:p>
        </p:txBody>
      </p:sp>
    </p:spTree>
    <p:extLst>
      <p:ext uri="{BB962C8B-B14F-4D97-AF65-F5344CB8AC3E}">
        <p14:creationId xmlns:p14="http://schemas.microsoft.com/office/powerpoint/2010/main" val="1368240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CDD6-64DD-7B70-2D57-61BA4D1EA7E6}"/>
              </a:ext>
            </a:extLst>
          </p:cNvPr>
          <p:cNvSpPr>
            <a:spLocks noGrp="1"/>
          </p:cNvSpPr>
          <p:nvPr>
            <p:ph type="title"/>
          </p:nvPr>
        </p:nvSpPr>
        <p:spPr/>
        <p:txBody>
          <a:bodyPr/>
          <a:lstStyle/>
          <a:p>
            <a:r>
              <a:rPr lang="en-US" dirty="0"/>
              <a:t>Example</a:t>
            </a:r>
            <a:endParaRPr lang="en-IN" dirty="0"/>
          </a:p>
        </p:txBody>
      </p:sp>
      <p:pic>
        <p:nvPicPr>
          <p:cNvPr id="5" name="Content Placeholder 4">
            <a:extLst>
              <a:ext uri="{FF2B5EF4-FFF2-40B4-BE49-F238E27FC236}">
                <a16:creationId xmlns:a16="http://schemas.microsoft.com/office/drawing/2014/main" id="{862D3E34-6081-2C91-9922-ADDB7E703764}"/>
              </a:ext>
            </a:extLst>
          </p:cNvPr>
          <p:cNvPicPr>
            <a:picLocks noGrp="1" noChangeAspect="1"/>
          </p:cNvPicPr>
          <p:nvPr>
            <p:ph idx="1"/>
          </p:nvPr>
        </p:nvPicPr>
        <p:blipFill>
          <a:blip r:embed="rId2"/>
          <a:stretch>
            <a:fillRect/>
          </a:stretch>
        </p:blipFill>
        <p:spPr>
          <a:xfrm>
            <a:off x="689112" y="999879"/>
            <a:ext cx="7832035" cy="1981201"/>
          </a:xfrm>
          <a:prstGeom prst="rect">
            <a:avLst/>
          </a:prstGeom>
        </p:spPr>
      </p:pic>
      <p:pic>
        <p:nvPicPr>
          <p:cNvPr id="7" name="Picture 6">
            <a:extLst>
              <a:ext uri="{FF2B5EF4-FFF2-40B4-BE49-F238E27FC236}">
                <a16:creationId xmlns:a16="http://schemas.microsoft.com/office/drawing/2014/main" id="{262B98F0-2DC4-4131-A52B-D83C2703F90F}"/>
              </a:ext>
            </a:extLst>
          </p:cNvPr>
          <p:cNvPicPr>
            <a:picLocks noChangeAspect="1"/>
          </p:cNvPicPr>
          <p:nvPr/>
        </p:nvPicPr>
        <p:blipFill>
          <a:blip r:embed="rId3"/>
          <a:stretch>
            <a:fillRect/>
          </a:stretch>
        </p:blipFill>
        <p:spPr>
          <a:xfrm>
            <a:off x="1083364" y="2981080"/>
            <a:ext cx="7010400" cy="1260276"/>
          </a:xfrm>
          <a:prstGeom prst="rect">
            <a:avLst/>
          </a:prstGeom>
        </p:spPr>
      </p:pic>
      <p:pic>
        <p:nvPicPr>
          <p:cNvPr id="9" name="Picture 8">
            <a:extLst>
              <a:ext uri="{FF2B5EF4-FFF2-40B4-BE49-F238E27FC236}">
                <a16:creationId xmlns:a16="http://schemas.microsoft.com/office/drawing/2014/main" id="{0095401F-4FB8-325F-8181-9C870554C176}"/>
              </a:ext>
            </a:extLst>
          </p:cNvPr>
          <p:cNvPicPr>
            <a:picLocks noChangeAspect="1"/>
          </p:cNvPicPr>
          <p:nvPr/>
        </p:nvPicPr>
        <p:blipFill>
          <a:blip r:embed="rId4"/>
          <a:stretch>
            <a:fillRect/>
          </a:stretch>
        </p:blipFill>
        <p:spPr>
          <a:xfrm>
            <a:off x="689112" y="4306957"/>
            <a:ext cx="7832035" cy="2557669"/>
          </a:xfrm>
          <a:prstGeom prst="rect">
            <a:avLst/>
          </a:prstGeom>
        </p:spPr>
      </p:pic>
    </p:spTree>
    <p:extLst>
      <p:ext uri="{BB962C8B-B14F-4D97-AF65-F5344CB8AC3E}">
        <p14:creationId xmlns:p14="http://schemas.microsoft.com/office/powerpoint/2010/main" val="3827406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15676" y="1143000"/>
            <a:ext cx="6512648" cy="4983163"/>
          </a:xfrm>
          <a:prstGeom prst="rect">
            <a:avLst/>
          </a:prstGeom>
        </p:spPr>
      </p:pic>
    </p:spTree>
    <p:extLst>
      <p:ext uri="{BB962C8B-B14F-4D97-AF65-F5344CB8AC3E}">
        <p14:creationId xmlns:p14="http://schemas.microsoft.com/office/powerpoint/2010/main" val="265063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BF8-EED6-686A-68F1-47EDD48F6265}"/>
              </a:ext>
            </a:extLst>
          </p:cNvPr>
          <p:cNvSpPr>
            <a:spLocks noGrp="1"/>
          </p:cNvSpPr>
          <p:nvPr>
            <p:ph type="title"/>
          </p:nvPr>
        </p:nvSpPr>
        <p:spPr/>
        <p:txBody>
          <a:bodyPr/>
          <a:lstStyle/>
          <a:p>
            <a:r>
              <a:rPr lang="en-US" dirty="0"/>
              <a:t>Drawback</a:t>
            </a:r>
            <a:endParaRPr lang="en-IN" dirty="0"/>
          </a:p>
        </p:txBody>
      </p:sp>
      <p:sp>
        <p:nvSpPr>
          <p:cNvPr id="3" name="Content Placeholder 2">
            <a:extLst>
              <a:ext uri="{FF2B5EF4-FFF2-40B4-BE49-F238E27FC236}">
                <a16:creationId xmlns:a16="http://schemas.microsoft.com/office/drawing/2014/main" id="{C876B2DF-80BB-FAD8-B156-BBFECFF62003}"/>
              </a:ext>
            </a:extLst>
          </p:cNvPr>
          <p:cNvSpPr>
            <a:spLocks noGrp="1"/>
          </p:cNvSpPr>
          <p:nvPr>
            <p:ph idx="1"/>
          </p:nvPr>
        </p:nvSpPr>
        <p:spPr/>
        <p:txBody>
          <a:bodyPr/>
          <a:lstStyle/>
          <a:p>
            <a:r>
              <a:rPr lang="en-US" b="1" dirty="0"/>
              <a:t>Example 2 - If the data transmitted along with checksum is 10101001 00111001 00011101. But the data received at destination is 00101001 10111001 00011101. </a:t>
            </a:r>
          </a:p>
          <a:p>
            <a:endParaRPr lang="en-IN" dirty="0"/>
          </a:p>
        </p:txBody>
      </p:sp>
      <p:pic>
        <p:nvPicPr>
          <p:cNvPr id="5" name="Picture 4">
            <a:extLst>
              <a:ext uri="{FF2B5EF4-FFF2-40B4-BE49-F238E27FC236}">
                <a16:creationId xmlns:a16="http://schemas.microsoft.com/office/drawing/2014/main" id="{D8CBC541-9C14-190A-8E83-3C60F0F0A221}"/>
              </a:ext>
            </a:extLst>
          </p:cNvPr>
          <p:cNvPicPr>
            <a:picLocks noChangeAspect="1"/>
          </p:cNvPicPr>
          <p:nvPr/>
        </p:nvPicPr>
        <p:blipFill>
          <a:blip r:embed="rId2"/>
          <a:stretch>
            <a:fillRect/>
          </a:stretch>
        </p:blipFill>
        <p:spPr>
          <a:xfrm>
            <a:off x="762000" y="2209800"/>
            <a:ext cx="7620000" cy="2622127"/>
          </a:xfrm>
          <a:prstGeom prst="rect">
            <a:avLst/>
          </a:prstGeom>
        </p:spPr>
      </p:pic>
      <p:sp>
        <p:nvSpPr>
          <p:cNvPr id="7" name="TextBox 6">
            <a:extLst>
              <a:ext uri="{FF2B5EF4-FFF2-40B4-BE49-F238E27FC236}">
                <a16:creationId xmlns:a16="http://schemas.microsoft.com/office/drawing/2014/main" id="{8E9782C8-EA30-CF6B-53F6-643A23FCCC17}"/>
              </a:ext>
            </a:extLst>
          </p:cNvPr>
          <p:cNvSpPr txBox="1"/>
          <p:nvPr/>
        </p:nvSpPr>
        <p:spPr>
          <a:xfrm>
            <a:off x="659296" y="5161060"/>
            <a:ext cx="7696200" cy="1200329"/>
          </a:xfrm>
          <a:prstGeom prst="rect">
            <a:avLst/>
          </a:prstGeom>
          <a:noFill/>
        </p:spPr>
        <p:txBody>
          <a:bodyPr wrap="square">
            <a:spAutoFit/>
          </a:bodyPr>
          <a:lstStyle/>
          <a:p>
            <a:r>
              <a:rPr lang="en-US" b="0" i="0" dirty="0">
                <a:solidFill>
                  <a:srgbClr val="273239"/>
                </a:solidFill>
                <a:effectLst/>
                <a:latin typeface="Nunito" pitchFamily="2" charset="0"/>
              </a:rPr>
              <a:t>Although data is corrupted, the error is undetected. Because the changes in data 1 and data 2 offset each other, resulting in the same overall sum. This is a limitation of simple checksum – it cannot detect all types of errors, especially when multiple errors cancel each other out.</a:t>
            </a:r>
            <a:endParaRPr lang="en-IN" dirty="0"/>
          </a:p>
        </p:txBody>
      </p:sp>
    </p:spTree>
    <p:extLst>
      <p:ext uri="{BB962C8B-B14F-4D97-AF65-F5344CB8AC3E}">
        <p14:creationId xmlns:p14="http://schemas.microsoft.com/office/powerpoint/2010/main" val="3048488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1599-3188-23F1-A2D4-6B7E2DAA2E7E}"/>
              </a:ext>
            </a:extLst>
          </p:cNvPr>
          <p:cNvSpPr>
            <a:spLocks noGrp="1"/>
          </p:cNvSpPr>
          <p:nvPr>
            <p:ph type="title"/>
          </p:nvPr>
        </p:nvSpPr>
        <p:spPr/>
        <p:txBody>
          <a:bodyPr/>
          <a:lstStyle/>
          <a:p>
            <a:r>
              <a:rPr lang="en-US" dirty="0"/>
              <a:t>Cyclic Redundancy Check(CRC)</a:t>
            </a:r>
            <a:endParaRPr lang="en-IN" dirty="0"/>
          </a:p>
        </p:txBody>
      </p:sp>
      <p:pic>
        <p:nvPicPr>
          <p:cNvPr id="5" name="Content Placeholder 4">
            <a:extLst>
              <a:ext uri="{FF2B5EF4-FFF2-40B4-BE49-F238E27FC236}">
                <a16:creationId xmlns:a16="http://schemas.microsoft.com/office/drawing/2014/main" id="{67E47984-9DA5-6381-2A74-7C7EA1188225}"/>
              </a:ext>
            </a:extLst>
          </p:cNvPr>
          <p:cNvPicPr>
            <a:picLocks noGrp="1" noChangeAspect="1"/>
          </p:cNvPicPr>
          <p:nvPr>
            <p:ph idx="1"/>
          </p:nvPr>
        </p:nvPicPr>
        <p:blipFill>
          <a:blip r:embed="rId2"/>
          <a:stretch>
            <a:fillRect/>
          </a:stretch>
        </p:blipFill>
        <p:spPr>
          <a:xfrm>
            <a:off x="594301" y="2648848"/>
            <a:ext cx="7696200" cy="3751952"/>
          </a:xfrm>
          <a:prstGeom prst="rect">
            <a:avLst/>
          </a:prstGeom>
        </p:spPr>
      </p:pic>
      <p:sp>
        <p:nvSpPr>
          <p:cNvPr id="7" name="TextBox 6">
            <a:extLst>
              <a:ext uri="{FF2B5EF4-FFF2-40B4-BE49-F238E27FC236}">
                <a16:creationId xmlns:a16="http://schemas.microsoft.com/office/drawing/2014/main" id="{26473CAD-71AE-E8C6-5386-8112D88CF819}"/>
              </a:ext>
            </a:extLst>
          </p:cNvPr>
          <p:cNvSpPr txBox="1"/>
          <p:nvPr/>
        </p:nvSpPr>
        <p:spPr>
          <a:xfrm>
            <a:off x="365701" y="914400"/>
            <a:ext cx="8153400" cy="1754326"/>
          </a:xfrm>
          <a:prstGeom prst="rect">
            <a:avLst/>
          </a:prstGeom>
          <a:noFill/>
        </p:spPr>
        <p:txBody>
          <a:bodyPr wrap="square">
            <a:spAutoFit/>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CRC is a different approach to detect if the received frame contains valid data. This technique involves binary division of the data bits being sent. The divisor is generated using polynomials. The sender performs a division operation on the bits being sent and calculates the remainder. Before sending the actual bits, the sender adds the remainder at the end of the actual bits. Actual data bits plus the remainder is called a codeword. The sender transmits data bits as codewords.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728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28DB-0CD0-F75B-6D5A-7D33F8642E84}"/>
              </a:ext>
            </a:extLst>
          </p:cNvPr>
          <p:cNvSpPr>
            <a:spLocks noGrp="1"/>
          </p:cNvSpPr>
          <p:nvPr>
            <p:ph type="title"/>
          </p:nvPr>
        </p:nvSpPr>
        <p:spPr/>
        <p:txBody>
          <a:bodyPr/>
          <a:lstStyle/>
          <a:p>
            <a:r>
              <a:rPr lang="en-US" dirty="0"/>
              <a:t>Cyclic Redundancy Check(CRC)</a:t>
            </a:r>
            <a:endParaRPr lang="en-IN" dirty="0"/>
          </a:p>
        </p:txBody>
      </p:sp>
      <p:sp>
        <p:nvSpPr>
          <p:cNvPr id="5" name="Content Placeholder 4">
            <a:extLst>
              <a:ext uri="{FF2B5EF4-FFF2-40B4-BE49-F238E27FC236}">
                <a16:creationId xmlns:a16="http://schemas.microsoft.com/office/drawing/2014/main" id="{E8B1956A-B266-CECD-F3A8-C9607DEB632B}"/>
              </a:ext>
            </a:extLst>
          </p:cNvPr>
          <p:cNvSpPr>
            <a:spLocks noGrp="1"/>
          </p:cNvSpPr>
          <p:nvPr>
            <p:ph idx="1"/>
          </p:nvPr>
        </p:nvSpPr>
        <p:spPr/>
        <p:txBody>
          <a:bodyPr>
            <a:normAutofit lnSpcReduction="10000"/>
          </a:bodyPr>
          <a:lstStyle/>
          <a:p>
            <a:pPr>
              <a:buClr>
                <a:srgbClr val="000000"/>
              </a:buClr>
              <a:buSzPct val="100000"/>
              <a:defRPr/>
            </a:pPr>
            <a:r>
              <a:rPr lang="en-US" dirty="0">
                <a:solidFill>
                  <a:srgbClr val="000000"/>
                </a:solidFill>
              </a:rPr>
              <a:t>The steps used in CRC for error detection:</a:t>
            </a:r>
          </a:p>
          <a:p>
            <a:pPr>
              <a:buClr>
                <a:srgbClr val="000000"/>
              </a:buClr>
              <a:buSzPct val="100000"/>
              <a:buFont typeface="Arial" panose="020B0604020202020204" pitchFamily="34" charset="0"/>
              <a:buChar char="•"/>
              <a:defRPr/>
            </a:pPr>
            <a:r>
              <a:rPr lang="en-US" dirty="0">
                <a:solidFill>
                  <a:srgbClr val="000000"/>
                </a:solidFill>
              </a:rPr>
              <a:t>In CRC technique, a string of </a:t>
            </a:r>
            <a:r>
              <a:rPr lang="en-US" dirty="0">
                <a:solidFill>
                  <a:schemeClr val="accent6">
                    <a:lumMod val="60000"/>
                    <a:lumOff val="40000"/>
                  </a:schemeClr>
                </a:solidFill>
              </a:rPr>
              <a:t>n</a:t>
            </a:r>
            <a:r>
              <a:rPr lang="en-US" dirty="0">
                <a:solidFill>
                  <a:srgbClr val="000000"/>
                </a:solidFill>
              </a:rPr>
              <a:t> </a:t>
            </a:r>
            <a:r>
              <a:rPr lang="en-US" dirty="0">
                <a:solidFill>
                  <a:srgbClr val="FF0000"/>
                </a:solidFill>
              </a:rPr>
              <a:t>0s </a:t>
            </a:r>
            <a:r>
              <a:rPr lang="en-US" dirty="0">
                <a:solidFill>
                  <a:srgbClr val="000000"/>
                </a:solidFill>
              </a:rPr>
              <a:t>is appended to the data unit, and this </a:t>
            </a:r>
            <a:r>
              <a:rPr lang="en-US" dirty="0">
                <a:solidFill>
                  <a:schemeClr val="accent6">
                    <a:lumMod val="60000"/>
                    <a:lumOff val="40000"/>
                  </a:schemeClr>
                </a:solidFill>
              </a:rPr>
              <a:t>n</a:t>
            </a:r>
            <a:r>
              <a:rPr lang="en-US" dirty="0">
                <a:solidFill>
                  <a:srgbClr val="000000"/>
                </a:solidFill>
              </a:rPr>
              <a:t> number is less than the number of bits in a predetermined number, known as divisor which is n+1 bits.</a:t>
            </a:r>
          </a:p>
          <a:p>
            <a:pPr>
              <a:buClr>
                <a:srgbClr val="000000"/>
              </a:buClr>
              <a:buSzPct val="100000"/>
              <a:buFont typeface="Arial" panose="020B0604020202020204" pitchFamily="34" charset="0"/>
              <a:buChar char="•"/>
              <a:defRPr/>
            </a:pPr>
            <a:r>
              <a:rPr lang="en-US" dirty="0">
                <a:solidFill>
                  <a:srgbClr val="000000"/>
                </a:solidFill>
              </a:rPr>
              <a:t>Secondly, the newly extended data is divided by a divisor using a process is known as </a:t>
            </a:r>
            <a:r>
              <a:rPr lang="en-US" dirty="0">
                <a:solidFill>
                  <a:srgbClr val="FF0000"/>
                </a:solidFill>
              </a:rPr>
              <a:t>binary division</a:t>
            </a:r>
            <a:r>
              <a:rPr lang="en-US" dirty="0">
                <a:solidFill>
                  <a:srgbClr val="000000"/>
                </a:solidFill>
              </a:rPr>
              <a:t>. The remainder generated from this division is known as CRC remainder.</a:t>
            </a:r>
          </a:p>
          <a:p>
            <a:pPr>
              <a:buClr>
                <a:srgbClr val="000000"/>
              </a:buClr>
              <a:buSzPct val="100000"/>
              <a:buFont typeface="Arial" panose="020B0604020202020204" pitchFamily="34" charset="0"/>
              <a:buChar char="•"/>
              <a:defRPr/>
            </a:pPr>
            <a:r>
              <a:rPr lang="en-US" dirty="0">
                <a:solidFill>
                  <a:srgbClr val="000000"/>
                </a:solidFill>
              </a:rPr>
              <a:t>Thirdly, the CRC remainder replaces the appended 0s at the end of the original data. This newly generated unit is sent to the receiver.</a:t>
            </a:r>
          </a:p>
          <a:p>
            <a:pPr>
              <a:buClr>
                <a:srgbClr val="000000"/>
              </a:buClr>
              <a:buSzPct val="100000"/>
              <a:buFont typeface="Arial" panose="020B0604020202020204" pitchFamily="34" charset="0"/>
              <a:buChar char="•"/>
              <a:defRPr/>
            </a:pPr>
            <a:r>
              <a:rPr lang="en-US" dirty="0">
                <a:solidFill>
                  <a:srgbClr val="000000"/>
                </a:solidFill>
              </a:rPr>
              <a:t>The receiver receives the data followed by the CRC remainder. The receiver will treat this whole unit as a single unit, and it is divided by the same divisor that was used to find the CRC remainder.</a:t>
            </a:r>
          </a:p>
          <a:p>
            <a:pPr>
              <a:buClr>
                <a:srgbClr val="000000"/>
              </a:buClr>
              <a:buSzPct val="100000"/>
              <a:buFont typeface="Arial" panose="020B0604020202020204" pitchFamily="34" charset="0"/>
              <a:buChar char="•"/>
              <a:defRPr/>
            </a:pPr>
            <a:r>
              <a:rPr lang="en-US" dirty="0">
                <a:solidFill>
                  <a:srgbClr val="000000"/>
                </a:solidFill>
              </a:rPr>
              <a:t>If the resultant of this division is zero which means that it has </a:t>
            </a:r>
            <a:r>
              <a:rPr lang="en-US" dirty="0">
                <a:solidFill>
                  <a:srgbClr val="FF0000"/>
                </a:solidFill>
              </a:rPr>
              <a:t>no error,</a:t>
            </a:r>
            <a:r>
              <a:rPr lang="en-US" dirty="0">
                <a:solidFill>
                  <a:srgbClr val="000000"/>
                </a:solidFill>
              </a:rPr>
              <a:t> and the data is accepted.</a:t>
            </a:r>
          </a:p>
          <a:p>
            <a:pPr>
              <a:buClr>
                <a:srgbClr val="000000"/>
              </a:buClr>
              <a:buSzPct val="100000"/>
              <a:buFont typeface="Arial" panose="020B0604020202020204" pitchFamily="34" charset="0"/>
              <a:buChar char="•"/>
              <a:defRPr/>
            </a:pPr>
            <a:r>
              <a:rPr lang="en-US" dirty="0">
                <a:solidFill>
                  <a:srgbClr val="000000"/>
                </a:solidFill>
              </a:rPr>
              <a:t>If the resultant of this division is not zero which means that the data consists of an </a:t>
            </a:r>
            <a:r>
              <a:rPr lang="en-US" dirty="0">
                <a:solidFill>
                  <a:srgbClr val="FF0000"/>
                </a:solidFill>
              </a:rPr>
              <a:t>error</a:t>
            </a:r>
            <a:r>
              <a:rPr lang="en-US" dirty="0">
                <a:solidFill>
                  <a:srgbClr val="000000"/>
                </a:solidFill>
              </a:rPr>
              <a:t>. Therefore, the data is discarded.</a:t>
            </a:r>
            <a:endParaRPr lang="en-IN" dirty="0"/>
          </a:p>
          <a:p>
            <a:endParaRPr lang="en-IN" dirty="0"/>
          </a:p>
        </p:txBody>
      </p:sp>
    </p:spTree>
    <p:extLst>
      <p:ext uri="{BB962C8B-B14F-4D97-AF65-F5344CB8AC3E}">
        <p14:creationId xmlns:p14="http://schemas.microsoft.com/office/powerpoint/2010/main" val="252973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8098-3584-9234-E4D7-458C8B50779B}"/>
              </a:ext>
            </a:extLst>
          </p:cNvPr>
          <p:cNvSpPr>
            <a:spLocks noGrp="1"/>
          </p:cNvSpPr>
          <p:nvPr>
            <p:ph type="title"/>
          </p:nvPr>
        </p:nvSpPr>
        <p:spPr/>
        <p:txBody>
          <a:bodyPr/>
          <a:lstStyle/>
          <a:p>
            <a:endParaRPr lang="en-IN" dirty="0"/>
          </a:p>
        </p:txBody>
      </p:sp>
      <p:sp>
        <p:nvSpPr>
          <p:cNvPr id="4" name="TextBox 7">
            <a:extLst>
              <a:ext uri="{FF2B5EF4-FFF2-40B4-BE49-F238E27FC236}">
                <a16:creationId xmlns:a16="http://schemas.microsoft.com/office/drawing/2014/main" id="{0872BAC5-5C0D-C23B-DF6A-509F34FC24D4}"/>
              </a:ext>
            </a:extLst>
          </p:cNvPr>
          <p:cNvSpPr txBox="1">
            <a:spLocks noChangeArrowheads="1"/>
          </p:cNvSpPr>
          <p:nvPr/>
        </p:nvSpPr>
        <p:spPr bwMode="auto">
          <a:xfrm>
            <a:off x="111506" y="1124744"/>
            <a:ext cx="446049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1pPr>
            <a:lvl2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2pPr>
            <a:lvl3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3pPr>
            <a:lvl4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4pPr>
            <a:lvl5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9pPr>
          </a:lstStyle>
          <a:p>
            <a:pPr>
              <a:lnSpc>
                <a:spcPct val="100000"/>
              </a:lnSpc>
              <a:spcBef>
                <a:spcPct val="0"/>
              </a:spcBef>
              <a:buFont typeface="Arial" panose="020B0604020202020204" pitchFamily="34" charset="0"/>
              <a:buChar char="•"/>
            </a:pPr>
            <a:r>
              <a:rPr lang="en-US" altLang="en-US" sz="2000" b="0" dirty="0"/>
              <a:t>A CRC generator uses a </a:t>
            </a:r>
            <a:r>
              <a:rPr lang="en-US" altLang="en-US" sz="2000" dirty="0"/>
              <a:t>binary division</a:t>
            </a:r>
            <a:r>
              <a:rPr lang="en-US" altLang="en-US" sz="2000" b="0" dirty="0"/>
              <a:t>. Firstly, </a:t>
            </a:r>
            <a:r>
              <a:rPr lang="en-US" altLang="en-US" sz="2000" dirty="0"/>
              <a:t>3 zeroes </a:t>
            </a:r>
            <a:r>
              <a:rPr lang="en-US" altLang="en-US" sz="2000" b="0" dirty="0"/>
              <a:t>are appended at the end of the data as the length of the divisor is 4 and the length of the string 0s to be appended is always one less than the length of the divisor.</a:t>
            </a:r>
          </a:p>
          <a:p>
            <a:pPr>
              <a:lnSpc>
                <a:spcPct val="100000"/>
              </a:lnSpc>
              <a:spcBef>
                <a:spcPct val="0"/>
              </a:spcBef>
              <a:buFont typeface="Arial" panose="020B0604020202020204" pitchFamily="34" charset="0"/>
              <a:buChar char="•"/>
            </a:pPr>
            <a:r>
              <a:rPr lang="en-US" altLang="en-US" sz="2000" b="0" dirty="0"/>
              <a:t>Now, the string becomes </a:t>
            </a:r>
            <a:r>
              <a:rPr lang="en-US" altLang="en-US" sz="2000" b="0" dirty="0">
                <a:solidFill>
                  <a:srgbClr val="FF0000"/>
                </a:solidFill>
              </a:rPr>
              <a:t>1001000</a:t>
            </a:r>
            <a:r>
              <a:rPr lang="en-US" altLang="en-US" sz="2000" b="0" dirty="0"/>
              <a:t>, and the resultant string is divided by the divisor </a:t>
            </a:r>
            <a:r>
              <a:rPr lang="en-US" altLang="en-US" sz="2000" dirty="0">
                <a:solidFill>
                  <a:srgbClr val="002060"/>
                </a:solidFill>
              </a:rPr>
              <a:t>1011</a:t>
            </a:r>
            <a:r>
              <a:rPr lang="en-US" altLang="en-US" sz="2000" b="0" dirty="0"/>
              <a:t>.</a:t>
            </a:r>
          </a:p>
          <a:p>
            <a:pPr>
              <a:lnSpc>
                <a:spcPct val="100000"/>
              </a:lnSpc>
              <a:spcBef>
                <a:spcPct val="0"/>
              </a:spcBef>
              <a:buFont typeface="Arial" panose="020B0604020202020204" pitchFamily="34" charset="0"/>
              <a:buChar char="•"/>
            </a:pPr>
            <a:r>
              <a:rPr lang="en-US" altLang="en-US" sz="2000" b="0" dirty="0"/>
              <a:t>The remainder generated from the binary division is known as CRC remainder. The generated value of the CRC remainder is </a:t>
            </a:r>
            <a:r>
              <a:rPr lang="en-US" altLang="en-US" sz="2000" dirty="0">
                <a:solidFill>
                  <a:srgbClr val="002060"/>
                </a:solidFill>
              </a:rPr>
              <a:t>110.</a:t>
            </a:r>
          </a:p>
          <a:p>
            <a:pPr>
              <a:lnSpc>
                <a:spcPct val="100000"/>
              </a:lnSpc>
              <a:spcBef>
                <a:spcPct val="0"/>
              </a:spcBef>
              <a:buFont typeface="Arial" panose="020B0604020202020204" pitchFamily="34" charset="0"/>
              <a:buChar char="•"/>
            </a:pPr>
            <a:r>
              <a:rPr lang="en-US" altLang="en-US" sz="2000" b="0" dirty="0"/>
              <a:t>CRC remainder replaces the appended string of 0s at the end of the data unit, and the final string would be </a:t>
            </a:r>
            <a:r>
              <a:rPr lang="en-US" altLang="en-US" sz="2000" dirty="0">
                <a:solidFill>
                  <a:srgbClr val="FF0000"/>
                </a:solidFill>
              </a:rPr>
              <a:t>1001110</a:t>
            </a:r>
            <a:r>
              <a:rPr lang="en-US" altLang="en-US" sz="2000" b="0" dirty="0"/>
              <a:t> which is sent across the network.</a:t>
            </a:r>
          </a:p>
        </p:txBody>
      </p:sp>
      <p:grpSp>
        <p:nvGrpSpPr>
          <p:cNvPr id="5" name="Group 4">
            <a:extLst>
              <a:ext uri="{FF2B5EF4-FFF2-40B4-BE49-F238E27FC236}">
                <a16:creationId xmlns:a16="http://schemas.microsoft.com/office/drawing/2014/main" id="{0202F747-3987-0878-73B5-33059382A758}"/>
              </a:ext>
            </a:extLst>
          </p:cNvPr>
          <p:cNvGrpSpPr/>
          <p:nvPr/>
        </p:nvGrpSpPr>
        <p:grpSpPr>
          <a:xfrm>
            <a:off x="4572000" y="1124744"/>
            <a:ext cx="4460494" cy="5244548"/>
            <a:chOff x="6383338" y="981067"/>
            <a:chExt cx="5453062" cy="5638800"/>
          </a:xfrm>
        </p:grpSpPr>
        <p:pic>
          <p:nvPicPr>
            <p:cNvPr id="6" name="Picture 3">
              <a:extLst>
                <a:ext uri="{FF2B5EF4-FFF2-40B4-BE49-F238E27FC236}">
                  <a16:creationId xmlns:a16="http://schemas.microsoft.com/office/drawing/2014/main" id="{BDF11B23-88AA-DADA-1384-A73AC72F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8" y="981067"/>
              <a:ext cx="5453062" cy="563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17425C22-9954-1E72-E3C1-5C9F0FA95B48}"/>
                </a:ext>
              </a:extLst>
            </p:cNvPr>
            <p:cNvSpPr txBox="1"/>
            <p:nvPr/>
          </p:nvSpPr>
          <p:spPr>
            <a:xfrm>
              <a:off x="10345266" y="5013176"/>
              <a:ext cx="576064" cy="307777"/>
            </a:xfrm>
            <a:prstGeom prst="rect">
              <a:avLst/>
            </a:prstGeom>
            <a:noFill/>
          </p:spPr>
          <p:txBody>
            <a:bodyPr wrap="square" rtlCol="0">
              <a:spAutoFit/>
            </a:bodyPr>
            <a:lstStyle/>
            <a:p>
              <a:r>
                <a:rPr lang="en-US" sz="1400" dirty="0">
                  <a:solidFill>
                    <a:srgbClr val="FF33CC"/>
                  </a:solidFill>
                </a:rPr>
                <a:t>CRC</a:t>
              </a:r>
              <a:endParaRPr lang="en-IN" sz="1400" dirty="0">
                <a:solidFill>
                  <a:srgbClr val="FF33CC"/>
                </a:solidFill>
              </a:endParaRPr>
            </a:p>
          </p:txBody>
        </p:sp>
      </p:grpSp>
    </p:spTree>
    <p:extLst>
      <p:ext uri="{BB962C8B-B14F-4D97-AF65-F5344CB8AC3E}">
        <p14:creationId xmlns:p14="http://schemas.microsoft.com/office/powerpoint/2010/main" val="2842095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7426-AE8C-60EB-1B17-3EEFD1AD58FA}"/>
              </a:ext>
            </a:extLst>
          </p:cNvPr>
          <p:cNvSpPr>
            <a:spLocks noGrp="1"/>
          </p:cNvSpPr>
          <p:nvPr>
            <p:ph type="title"/>
          </p:nvPr>
        </p:nvSpPr>
        <p:spPr/>
        <p:txBody>
          <a:bodyPr/>
          <a:lstStyle/>
          <a:p>
            <a:endParaRPr lang="en-IN" dirty="0"/>
          </a:p>
        </p:txBody>
      </p:sp>
      <p:sp>
        <p:nvSpPr>
          <p:cNvPr id="4" name="TextBox 5">
            <a:extLst>
              <a:ext uri="{FF2B5EF4-FFF2-40B4-BE49-F238E27FC236}">
                <a16:creationId xmlns:a16="http://schemas.microsoft.com/office/drawing/2014/main" id="{3D8BB771-EC4C-F87B-D1C3-9740445D8329}"/>
              </a:ext>
            </a:extLst>
          </p:cNvPr>
          <p:cNvSpPr txBox="1">
            <a:spLocks noChangeArrowheads="1"/>
          </p:cNvSpPr>
          <p:nvPr/>
        </p:nvSpPr>
        <p:spPr bwMode="auto">
          <a:xfrm>
            <a:off x="0" y="1124744"/>
            <a:ext cx="28956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1pPr>
            <a:lvl2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2pPr>
            <a:lvl3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3pPr>
            <a:lvl4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4pPr>
            <a:lvl5pPr>
              <a:lnSpc>
                <a:spcPct val="90000"/>
              </a:lnSpc>
              <a:spcBef>
                <a:spcPts val="500"/>
              </a:spcBef>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500"/>
              </a:spcBef>
              <a:spcAft>
                <a:spcPct val="0"/>
              </a:spcAft>
              <a:buClr>
                <a:srgbClr val="000000"/>
              </a:buClr>
              <a:buSzPct val="100000"/>
              <a:buFont typeface="Times New Roman" panose="02020603050405020304" pitchFamily="18" charset="0"/>
              <a:defRPr sz="2800" b="1">
                <a:solidFill>
                  <a:srgbClr val="000000"/>
                </a:solidFill>
                <a:latin typeface="Times New Roman" panose="02020603050405020304" pitchFamily="18" charset="0"/>
                <a:cs typeface="Times New Roman" panose="02020603050405020304" pitchFamily="18" charset="0"/>
              </a:defRPr>
            </a:lvl9pPr>
          </a:lstStyle>
          <a:p>
            <a:pPr>
              <a:lnSpc>
                <a:spcPct val="100000"/>
              </a:lnSpc>
              <a:spcBef>
                <a:spcPct val="0"/>
              </a:spcBef>
              <a:buFont typeface="Arial" panose="020B0604020202020204" pitchFamily="34" charset="0"/>
              <a:buChar char="•"/>
            </a:pPr>
            <a:r>
              <a:rPr lang="en-US" altLang="en-US" sz="2000" b="0" dirty="0"/>
              <a:t>The functionality of the CRC checker is similar to the CRC generator.</a:t>
            </a:r>
          </a:p>
          <a:p>
            <a:pPr>
              <a:lnSpc>
                <a:spcPct val="100000"/>
              </a:lnSpc>
              <a:spcBef>
                <a:spcPct val="0"/>
              </a:spcBef>
              <a:buFont typeface="Arial" panose="020B0604020202020204" pitchFamily="34" charset="0"/>
              <a:buChar char="•"/>
            </a:pPr>
            <a:r>
              <a:rPr lang="en-US" altLang="en-US" sz="2000" b="0" dirty="0"/>
              <a:t>When the string </a:t>
            </a:r>
            <a:r>
              <a:rPr lang="en-US" altLang="en-US" sz="2000" dirty="0">
                <a:solidFill>
                  <a:srgbClr val="FF0000"/>
                </a:solidFill>
              </a:rPr>
              <a:t>1001110</a:t>
            </a:r>
            <a:r>
              <a:rPr lang="en-US" altLang="en-US" sz="2000" b="0" dirty="0"/>
              <a:t> is received at the receiving end, then CRC checker performs the binary division.</a:t>
            </a:r>
          </a:p>
          <a:p>
            <a:pPr>
              <a:lnSpc>
                <a:spcPct val="100000"/>
              </a:lnSpc>
              <a:spcBef>
                <a:spcPct val="0"/>
              </a:spcBef>
              <a:buFont typeface="Arial" panose="020B0604020202020204" pitchFamily="34" charset="0"/>
              <a:buChar char="•"/>
            </a:pPr>
            <a:r>
              <a:rPr lang="en-US" altLang="en-US" sz="2000" b="0" dirty="0"/>
              <a:t>A string is divided by the same divisor, i.e., </a:t>
            </a:r>
            <a:r>
              <a:rPr lang="en-US" altLang="en-US" sz="2000" dirty="0">
                <a:solidFill>
                  <a:srgbClr val="002060"/>
                </a:solidFill>
              </a:rPr>
              <a:t>1011.</a:t>
            </a:r>
            <a:endParaRPr lang="en-US" altLang="en-US" sz="2000" b="0" dirty="0"/>
          </a:p>
          <a:p>
            <a:pPr>
              <a:lnSpc>
                <a:spcPct val="100000"/>
              </a:lnSpc>
              <a:spcBef>
                <a:spcPct val="0"/>
              </a:spcBef>
              <a:buFont typeface="Arial" panose="020B0604020202020204" pitchFamily="34" charset="0"/>
              <a:buChar char="•"/>
            </a:pPr>
            <a:r>
              <a:rPr lang="en-US" altLang="en-US" sz="2000" b="0" dirty="0"/>
              <a:t>In this case, CRC checker generates the remainder of zero. Therefore, the data is accepted</a:t>
            </a:r>
          </a:p>
        </p:txBody>
      </p:sp>
      <p:grpSp>
        <p:nvGrpSpPr>
          <p:cNvPr id="5" name="Group 4">
            <a:extLst>
              <a:ext uri="{FF2B5EF4-FFF2-40B4-BE49-F238E27FC236}">
                <a16:creationId xmlns:a16="http://schemas.microsoft.com/office/drawing/2014/main" id="{BA476F15-09AA-6FE1-3724-0AE3AB5AAA0A}"/>
              </a:ext>
            </a:extLst>
          </p:cNvPr>
          <p:cNvGrpSpPr/>
          <p:nvPr/>
        </p:nvGrpSpPr>
        <p:grpSpPr>
          <a:xfrm>
            <a:off x="2819401" y="1124744"/>
            <a:ext cx="6248400" cy="5170646"/>
            <a:chOff x="3543397" y="1124744"/>
            <a:chExt cx="8650192" cy="5170646"/>
          </a:xfrm>
        </p:grpSpPr>
        <p:pic>
          <p:nvPicPr>
            <p:cNvPr id="6" name="Picture 5">
              <a:extLst>
                <a:ext uri="{FF2B5EF4-FFF2-40B4-BE49-F238E27FC236}">
                  <a16:creationId xmlns:a16="http://schemas.microsoft.com/office/drawing/2014/main" id="{8DC0319E-517B-256F-C491-FE6BBA9BD47E}"/>
                </a:ext>
              </a:extLst>
            </p:cNvPr>
            <p:cNvPicPr>
              <a:picLocks noChangeAspect="1"/>
            </p:cNvPicPr>
            <p:nvPr/>
          </p:nvPicPr>
          <p:blipFill>
            <a:blip r:embed="rId2"/>
            <a:stretch>
              <a:fillRect/>
            </a:stretch>
          </p:blipFill>
          <p:spPr>
            <a:xfrm>
              <a:off x="3543397" y="1124744"/>
              <a:ext cx="8650192" cy="5170646"/>
            </a:xfrm>
            <a:prstGeom prst="rect">
              <a:avLst/>
            </a:prstGeom>
          </p:spPr>
        </p:pic>
        <p:pic>
          <p:nvPicPr>
            <p:cNvPr id="7" name="Picture 6">
              <a:extLst>
                <a:ext uri="{FF2B5EF4-FFF2-40B4-BE49-F238E27FC236}">
                  <a16:creationId xmlns:a16="http://schemas.microsoft.com/office/drawing/2014/main" id="{5F7C10CB-844C-EC1E-0608-EB68538C0CA3}"/>
                </a:ext>
              </a:extLst>
            </p:cNvPr>
            <p:cNvPicPr>
              <a:picLocks noChangeAspect="1"/>
            </p:cNvPicPr>
            <p:nvPr/>
          </p:nvPicPr>
          <p:blipFill>
            <a:blip r:embed="rId3"/>
            <a:stretch>
              <a:fillRect/>
            </a:stretch>
          </p:blipFill>
          <p:spPr>
            <a:xfrm>
              <a:off x="6528842" y="5013176"/>
              <a:ext cx="809970" cy="291083"/>
            </a:xfrm>
            <a:prstGeom prst="rect">
              <a:avLst/>
            </a:prstGeom>
          </p:spPr>
        </p:pic>
        <p:pic>
          <p:nvPicPr>
            <p:cNvPr id="8" name="Picture 7">
              <a:extLst>
                <a:ext uri="{FF2B5EF4-FFF2-40B4-BE49-F238E27FC236}">
                  <a16:creationId xmlns:a16="http://schemas.microsoft.com/office/drawing/2014/main" id="{D57D6FC1-11E5-404A-8282-A182A41272D6}"/>
                </a:ext>
              </a:extLst>
            </p:cNvPr>
            <p:cNvPicPr>
              <a:picLocks noChangeAspect="1"/>
            </p:cNvPicPr>
            <p:nvPr/>
          </p:nvPicPr>
          <p:blipFill>
            <a:blip r:embed="rId3"/>
            <a:stretch>
              <a:fillRect/>
            </a:stretch>
          </p:blipFill>
          <p:spPr>
            <a:xfrm>
              <a:off x="10849322" y="5013176"/>
              <a:ext cx="809970" cy="291083"/>
            </a:xfrm>
            <a:prstGeom prst="rect">
              <a:avLst/>
            </a:prstGeom>
          </p:spPr>
        </p:pic>
      </p:grpSp>
    </p:spTree>
    <p:extLst>
      <p:ext uri="{BB962C8B-B14F-4D97-AF65-F5344CB8AC3E}">
        <p14:creationId xmlns:p14="http://schemas.microsoft.com/office/powerpoint/2010/main" val="401399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3249-A502-E006-CE49-0BA4165F00C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48891C-A542-F565-4742-9B32DB0DA15A}"/>
              </a:ext>
            </a:extLst>
          </p:cNvPr>
          <p:cNvSpPr>
            <a:spLocks noGrp="1"/>
          </p:cNvSpPr>
          <p:nvPr>
            <p:ph idx="1"/>
          </p:nvPr>
        </p:nvSpPr>
        <p:spPr/>
        <p:txBody>
          <a:bodyPr/>
          <a:lstStyle/>
          <a:p>
            <a:r>
              <a:rPr lang="en-US" dirty="0"/>
              <a:t>When the polynomial code method is employed, the sender and receiver must agree upon a generator polynomial, G(x), in advance. Both the high- and low order bits of the generator must be 1. To compute the CRC for some frame with m bits corresponding to the polynomial M(x), the frame must be longer than the generator polynomial. The idea is to append a CRC to the end of the frame in such a way that the polynomial represented by the </a:t>
            </a:r>
            <a:r>
              <a:rPr lang="en-US" dirty="0" err="1"/>
              <a:t>checksummed</a:t>
            </a:r>
            <a:r>
              <a:rPr lang="en-US" dirty="0"/>
              <a:t> frame is divisi </a:t>
            </a:r>
            <a:r>
              <a:rPr lang="en-US" dirty="0" err="1"/>
              <a:t>ble</a:t>
            </a:r>
            <a:r>
              <a:rPr lang="en-US" dirty="0"/>
              <a:t> by G(x). When the receiver gets the </a:t>
            </a:r>
            <a:r>
              <a:rPr lang="en-US" dirty="0" err="1"/>
              <a:t>checksummed</a:t>
            </a:r>
            <a:r>
              <a:rPr lang="en-US" dirty="0"/>
              <a:t> frame, it tries dividing it by G(x). If there is a remainder, there has been a transmission error.</a:t>
            </a:r>
          </a:p>
          <a:p>
            <a:endParaRPr lang="en-IN" dirty="0"/>
          </a:p>
        </p:txBody>
      </p:sp>
      <p:pic>
        <p:nvPicPr>
          <p:cNvPr id="5" name="Picture 4">
            <a:extLst>
              <a:ext uri="{FF2B5EF4-FFF2-40B4-BE49-F238E27FC236}">
                <a16:creationId xmlns:a16="http://schemas.microsoft.com/office/drawing/2014/main" id="{AF52FB87-8EEA-E500-59DF-01FBEF2CA156}"/>
              </a:ext>
            </a:extLst>
          </p:cNvPr>
          <p:cNvPicPr>
            <a:picLocks noChangeAspect="1"/>
          </p:cNvPicPr>
          <p:nvPr/>
        </p:nvPicPr>
        <p:blipFill>
          <a:blip r:embed="rId2"/>
          <a:stretch>
            <a:fillRect/>
          </a:stretch>
        </p:blipFill>
        <p:spPr>
          <a:xfrm>
            <a:off x="304800" y="4038600"/>
            <a:ext cx="8382000" cy="2476500"/>
          </a:xfrm>
          <a:prstGeom prst="rect">
            <a:avLst/>
          </a:prstGeom>
        </p:spPr>
      </p:pic>
    </p:spTree>
    <p:extLst>
      <p:ext uri="{BB962C8B-B14F-4D97-AF65-F5344CB8AC3E}">
        <p14:creationId xmlns:p14="http://schemas.microsoft.com/office/powerpoint/2010/main" val="167523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181B-583C-4257-EE7F-266A8C9071C2}"/>
              </a:ext>
            </a:extLst>
          </p:cNvPr>
          <p:cNvSpPr>
            <a:spLocks noGrp="1"/>
          </p:cNvSpPr>
          <p:nvPr>
            <p:ph type="title"/>
          </p:nvPr>
        </p:nvSpPr>
        <p:spPr/>
        <p:txBody>
          <a:bodyPr/>
          <a:lstStyle/>
          <a:p>
            <a:r>
              <a:rPr lang="en-US" dirty="0"/>
              <a:t>Cyclic Redundancy Check(CRC)</a:t>
            </a:r>
            <a:endParaRPr lang="en-IN" dirty="0"/>
          </a:p>
        </p:txBody>
      </p:sp>
      <p:pic>
        <p:nvPicPr>
          <p:cNvPr id="5" name="Picture 4">
            <a:extLst>
              <a:ext uri="{FF2B5EF4-FFF2-40B4-BE49-F238E27FC236}">
                <a16:creationId xmlns:a16="http://schemas.microsoft.com/office/drawing/2014/main" id="{E31CD932-625A-CB1C-3407-10D6DC94F9B6}"/>
              </a:ext>
            </a:extLst>
          </p:cNvPr>
          <p:cNvPicPr>
            <a:picLocks noChangeAspect="1"/>
          </p:cNvPicPr>
          <p:nvPr/>
        </p:nvPicPr>
        <p:blipFill>
          <a:blip r:embed="rId2"/>
          <a:stretch>
            <a:fillRect/>
          </a:stretch>
        </p:blipFill>
        <p:spPr>
          <a:xfrm>
            <a:off x="304800" y="1143000"/>
            <a:ext cx="8382000" cy="5562600"/>
          </a:xfrm>
          <a:prstGeom prst="rect">
            <a:avLst/>
          </a:prstGeom>
        </p:spPr>
      </p:pic>
    </p:spTree>
    <p:extLst>
      <p:ext uri="{BB962C8B-B14F-4D97-AF65-F5344CB8AC3E}">
        <p14:creationId xmlns:p14="http://schemas.microsoft.com/office/powerpoint/2010/main" val="855624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Hamming code</a:t>
            </a:r>
            <a:endParaRPr lang="en-IN" dirty="0"/>
          </a:p>
        </p:txBody>
      </p:sp>
      <p:sp>
        <p:nvSpPr>
          <p:cNvPr id="3" name="Content Placeholder 2"/>
          <p:cNvSpPr>
            <a:spLocks noGrp="1"/>
          </p:cNvSpPr>
          <p:nvPr>
            <p:ph idx="1"/>
          </p:nvPr>
        </p:nvSpPr>
        <p:spPr/>
        <p:txBody>
          <a:bodyPr>
            <a:normAutofit lnSpcReduction="10000"/>
          </a:bodyPr>
          <a:lstStyle/>
          <a:p>
            <a:r>
              <a:rPr lang="en-US" dirty="0"/>
              <a:t>the message has m bits size and r bits of a check or redundant bits are added, and the sum of message ‘m’ bits and redundant “r” bits is known as a block. The sender creates the block on his behalf using Hamming or Binary Convolution method and sends it to the receiver. The receiver will use the error correction methods on the message to correct the error.</a:t>
            </a:r>
            <a:endParaRPr lang="en-US" dirty="0" smtClean="0"/>
          </a:p>
          <a:p>
            <a:r>
              <a:rPr lang="en-US" dirty="0" smtClean="0"/>
              <a:t>r</a:t>
            </a:r>
            <a:r>
              <a:rPr lang="en-US" baseline="-25000" dirty="0" smtClean="0"/>
              <a:t>1</a:t>
            </a:r>
            <a:r>
              <a:rPr lang="en-US" dirty="0"/>
              <a:t> is the parity bit for all data bits in positions whose binary representation includes a 1 in the least significant position excluding 1 (3, 5, 7, 9, 11 and so on)</a:t>
            </a:r>
          </a:p>
          <a:p>
            <a:r>
              <a:rPr lang="en-US" dirty="0"/>
              <a:t>r</a:t>
            </a:r>
            <a:r>
              <a:rPr lang="en-US" baseline="-25000" dirty="0"/>
              <a:t>2 </a:t>
            </a:r>
            <a:r>
              <a:rPr lang="en-US" dirty="0"/>
              <a:t>is the parity bit for all data bits in positions whose binary representation includes a 1 in the position 2 from right except 2 (3, 6, 7, 10, 11 and so on)</a:t>
            </a:r>
          </a:p>
          <a:p>
            <a:r>
              <a:rPr lang="en-US" dirty="0"/>
              <a:t>r</a:t>
            </a:r>
            <a:r>
              <a:rPr lang="en-US" baseline="-25000" dirty="0"/>
              <a:t>3</a:t>
            </a:r>
            <a:r>
              <a:rPr lang="en-US" dirty="0"/>
              <a:t> is the parity bit for all data bits in positions whose binary representation includes a 1 in the position 3 from right except 4 (5-7, 12-15, 20-23 and so on</a:t>
            </a:r>
            <a:r>
              <a:rPr lang="en-US" dirty="0" smtClean="0"/>
              <a:t>)</a:t>
            </a:r>
          </a:p>
          <a:p>
            <a:endParaRPr lang="en-US" dirty="0"/>
          </a:p>
          <a:p>
            <a:r>
              <a:rPr lang="en-US" i="1" dirty="0"/>
              <a:t>The position of the bits changed in the block during transmission is called the Hamming distance. </a:t>
            </a:r>
          </a:p>
          <a:p>
            <a:endParaRPr lang="en-IN" dirty="0"/>
          </a:p>
        </p:txBody>
      </p:sp>
    </p:spTree>
    <p:extLst>
      <p:ext uri="{BB962C8B-B14F-4D97-AF65-F5344CB8AC3E}">
        <p14:creationId xmlns:p14="http://schemas.microsoft.com/office/powerpoint/2010/main" val="292429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ACC8-A663-6909-FE9D-0A981E3DEEE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C212B27-626B-76BF-DD9B-93D6A5DD4DD6}"/>
              </a:ext>
            </a:extLst>
          </p:cNvPr>
          <p:cNvSpPr>
            <a:spLocks noGrp="1"/>
          </p:cNvSpPr>
          <p:nvPr>
            <p:ph idx="1"/>
          </p:nvPr>
        </p:nvSpPr>
        <p:spPr/>
        <p:txBody>
          <a:bodyPr/>
          <a:lstStyle/>
          <a:p>
            <a:r>
              <a:rPr lang="en-US" dirty="0"/>
              <a:t>CIA 2: class Test  2.1 to 2.4 + </a:t>
            </a:r>
          </a:p>
          <a:p>
            <a:r>
              <a:rPr lang="en-US" dirty="0"/>
              <a:t>Activity for self-learning by 02 Fast learners: HDLC protocol and CSMA/CA</a:t>
            </a:r>
            <a:endParaRPr lang="en-IN" dirty="0"/>
          </a:p>
        </p:txBody>
      </p:sp>
    </p:spTree>
    <p:extLst>
      <p:ext uri="{BB962C8B-B14F-4D97-AF65-F5344CB8AC3E}">
        <p14:creationId xmlns:p14="http://schemas.microsoft.com/office/powerpoint/2010/main" val="42224930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9600" y="1143000"/>
            <a:ext cx="8077200" cy="5486400"/>
          </a:xfrm>
          <a:prstGeom prst="rect">
            <a:avLst/>
          </a:prstGeom>
        </p:spPr>
      </p:pic>
    </p:spTree>
    <p:extLst>
      <p:ext uri="{BB962C8B-B14F-4D97-AF65-F5344CB8AC3E}">
        <p14:creationId xmlns:p14="http://schemas.microsoft.com/office/powerpoint/2010/main" val="1624671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81000" y="990600"/>
            <a:ext cx="8229600" cy="3124200"/>
          </a:xfrm>
          <a:prstGeom prst="rect">
            <a:avLst/>
          </a:prstGeom>
        </p:spPr>
      </p:pic>
      <p:pic>
        <p:nvPicPr>
          <p:cNvPr id="5" name="Picture 4"/>
          <p:cNvPicPr>
            <a:picLocks noChangeAspect="1"/>
          </p:cNvPicPr>
          <p:nvPr/>
        </p:nvPicPr>
        <p:blipFill>
          <a:blip r:embed="rId3"/>
          <a:stretch>
            <a:fillRect/>
          </a:stretch>
        </p:blipFill>
        <p:spPr>
          <a:xfrm>
            <a:off x="413657" y="4267200"/>
            <a:ext cx="8229600" cy="2438400"/>
          </a:xfrm>
          <a:prstGeom prst="rect">
            <a:avLst/>
          </a:prstGeom>
        </p:spPr>
      </p:pic>
    </p:spTree>
    <p:extLst>
      <p:ext uri="{BB962C8B-B14F-4D97-AF65-F5344CB8AC3E}">
        <p14:creationId xmlns:p14="http://schemas.microsoft.com/office/powerpoint/2010/main" val="3527103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89857" y="1143000"/>
            <a:ext cx="8229600" cy="1943334"/>
          </a:xfrm>
          <a:prstGeom prst="rect">
            <a:avLst/>
          </a:prstGeom>
        </p:spPr>
      </p:pic>
      <p:pic>
        <p:nvPicPr>
          <p:cNvPr id="5" name="Picture 4"/>
          <p:cNvPicPr>
            <a:picLocks noChangeAspect="1"/>
          </p:cNvPicPr>
          <p:nvPr/>
        </p:nvPicPr>
        <p:blipFill>
          <a:blip r:embed="rId3"/>
          <a:stretch>
            <a:fillRect/>
          </a:stretch>
        </p:blipFill>
        <p:spPr>
          <a:xfrm>
            <a:off x="457200" y="3200400"/>
            <a:ext cx="8262257" cy="2286000"/>
          </a:xfrm>
          <a:prstGeom prst="rect">
            <a:avLst/>
          </a:prstGeom>
        </p:spPr>
      </p:pic>
    </p:spTree>
    <p:extLst>
      <p:ext uri="{BB962C8B-B14F-4D97-AF65-F5344CB8AC3E}">
        <p14:creationId xmlns:p14="http://schemas.microsoft.com/office/powerpoint/2010/main" val="4166620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57201" y="1143000"/>
            <a:ext cx="8229600" cy="2933700"/>
          </a:xfrm>
          <a:prstGeom prst="rect">
            <a:avLst/>
          </a:prstGeom>
        </p:spPr>
      </p:pic>
    </p:spTree>
    <p:extLst>
      <p:ext uri="{BB962C8B-B14F-4D97-AF65-F5344CB8AC3E}">
        <p14:creationId xmlns:p14="http://schemas.microsoft.com/office/powerpoint/2010/main" val="2233047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3ACFD-04A8-FE6A-14C2-C61AAF780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831C1-3FF0-71DA-4929-44D08904C5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04A6A3-1287-97FA-72DE-1F7A4DA74FDE}"/>
              </a:ext>
            </a:extLst>
          </p:cNvPr>
          <p:cNvSpPr>
            <a:spLocks noGrp="1"/>
          </p:cNvSpPr>
          <p:nvPr>
            <p:ph idx="1"/>
          </p:nvPr>
        </p:nvSpPr>
        <p:spPr/>
        <p:txBody>
          <a:bodyPr>
            <a:normAutofit/>
          </a:bodyPr>
          <a:lstStyle/>
          <a:p>
            <a:pPr algn="ctr"/>
            <a:endParaRPr lang="en-US" sz="3600" dirty="0"/>
          </a:p>
          <a:p>
            <a:pPr algn="ctr"/>
            <a:r>
              <a:rPr lang="en-US" sz="3600" dirty="0"/>
              <a:t>LECTURE #10:</a:t>
            </a:r>
          </a:p>
          <a:p>
            <a:pPr algn="ctr"/>
            <a:r>
              <a:rPr lang="en-US" sz="3600" dirty="0"/>
              <a:t>Elementary Data Link protocols, </a:t>
            </a:r>
          </a:p>
          <a:p>
            <a:pPr algn="ctr"/>
            <a:r>
              <a:rPr lang="en-US" sz="3600" dirty="0"/>
              <a:t>Stop and Wait</a:t>
            </a:r>
          </a:p>
        </p:txBody>
      </p:sp>
    </p:spTree>
    <p:extLst>
      <p:ext uri="{BB962C8B-B14F-4D97-AF65-F5344CB8AC3E}">
        <p14:creationId xmlns:p14="http://schemas.microsoft.com/office/powerpoint/2010/main" val="1267548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DC44-D4BC-9518-AFA3-3419B021D90F}"/>
              </a:ext>
            </a:extLst>
          </p:cNvPr>
          <p:cNvSpPr>
            <a:spLocks noGrp="1"/>
          </p:cNvSpPr>
          <p:nvPr>
            <p:ph type="title"/>
          </p:nvPr>
        </p:nvSpPr>
        <p:spPr>
          <a:xfrm>
            <a:off x="457200" y="22412"/>
            <a:ext cx="8229600" cy="891988"/>
          </a:xfrm>
        </p:spPr>
        <p:txBody>
          <a:bodyPr/>
          <a:lstStyle/>
          <a:p>
            <a:r>
              <a:rPr lang="en-IN" dirty="0"/>
              <a:t>Elementary Data Link Protocols</a:t>
            </a:r>
          </a:p>
        </p:txBody>
      </p:sp>
      <p:sp>
        <p:nvSpPr>
          <p:cNvPr id="3" name="Content Placeholder 2">
            <a:extLst>
              <a:ext uri="{FF2B5EF4-FFF2-40B4-BE49-F238E27FC236}">
                <a16:creationId xmlns:a16="http://schemas.microsoft.com/office/drawing/2014/main" id="{0E0D8BD2-9C3B-EC19-3A33-C26F2C9C5ADE}"/>
              </a:ext>
            </a:extLst>
          </p:cNvPr>
          <p:cNvSpPr>
            <a:spLocks noGrp="1"/>
          </p:cNvSpPr>
          <p:nvPr>
            <p:ph idx="1"/>
          </p:nvPr>
        </p:nvSpPr>
        <p:spPr>
          <a:xfrm>
            <a:off x="457200" y="1143000"/>
            <a:ext cx="8229600" cy="5562600"/>
          </a:xfrm>
        </p:spPr>
        <p:txBody>
          <a:bodyPr>
            <a:normAutofit lnSpcReduction="10000"/>
          </a:bodyPr>
          <a:lstStyle/>
          <a:p>
            <a:r>
              <a:rPr lang="en-US" dirty="0"/>
              <a:t>Elementary Data Link Protocols illustrate how reliable communication can be achieved over a point-to-point link by gradually adding features such as flow control and error handling.</a:t>
            </a:r>
          </a:p>
          <a:p>
            <a:endParaRPr lang="en-US" dirty="0"/>
          </a:p>
          <a:p>
            <a:endParaRPr lang="en-US" dirty="0"/>
          </a:p>
          <a:p>
            <a:endParaRPr lang="en-US" dirty="0"/>
          </a:p>
          <a:p>
            <a:endParaRPr lang="en-US" dirty="0"/>
          </a:p>
          <a:p>
            <a:endParaRPr lang="en-US" dirty="0"/>
          </a:p>
          <a:p>
            <a:endParaRPr lang="en-US" dirty="0"/>
          </a:p>
          <a:p>
            <a:endParaRPr lang="en-US" dirty="0"/>
          </a:p>
          <a:p>
            <a:r>
              <a:rPr lang="en-US" b="1" i="1" dirty="0"/>
              <a:t>1. Utopian Simplex Protocol</a:t>
            </a:r>
          </a:p>
          <a:p>
            <a:pPr>
              <a:buFont typeface="Arial" panose="020B0604020202020204" pitchFamily="34" charset="0"/>
              <a:buChar char="•"/>
            </a:pPr>
            <a:r>
              <a:rPr lang="en-US" dirty="0"/>
              <a:t>Assumes an ideal, error-free channel</a:t>
            </a:r>
          </a:p>
          <a:p>
            <a:pPr>
              <a:buFont typeface="Arial" panose="020B0604020202020204" pitchFamily="34" charset="0"/>
              <a:buChar char="•"/>
            </a:pPr>
            <a:r>
              <a:rPr lang="en-US" dirty="0"/>
              <a:t>Sender transmits frames continuously</a:t>
            </a:r>
          </a:p>
          <a:p>
            <a:pPr>
              <a:buFont typeface="Arial" panose="020B0604020202020204" pitchFamily="34" charset="0"/>
              <a:buChar char="•"/>
            </a:pPr>
            <a:r>
              <a:rPr lang="en-US" dirty="0"/>
              <a:t>Receiver always ready to accept data</a:t>
            </a:r>
          </a:p>
          <a:p>
            <a:pPr>
              <a:buFont typeface="Arial" panose="020B0604020202020204" pitchFamily="34" charset="0"/>
              <a:buChar char="•"/>
            </a:pPr>
            <a:r>
              <a:rPr lang="en-US" dirty="0"/>
              <a:t>No flow control, no error control</a:t>
            </a:r>
          </a:p>
          <a:p>
            <a:pPr>
              <a:buFont typeface="Arial" panose="020B0604020202020204" pitchFamily="34" charset="0"/>
              <a:buChar char="•"/>
            </a:pPr>
            <a:r>
              <a:rPr lang="en-US" dirty="0"/>
              <a:t>Used only for theoretical understanding</a:t>
            </a:r>
          </a:p>
          <a:p>
            <a:endParaRPr lang="en-IN" dirty="0"/>
          </a:p>
        </p:txBody>
      </p:sp>
      <p:pic>
        <p:nvPicPr>
          <p:cNvPr id="7" name="Picture 6">
            <a:extLst>
              <a:ext uri="{FF2B5EF4-FFF2-40B4-BE49-F238E27FC236}">
                <a16:creationId xmlns:a16="http://schemas.microsoft.com/office/drawing/2014/main" id="{9617A3A8-4414-8E6D-6B0E-211EDBEA6A14}"/>
              </a:ext>
            </a:extLst>
          </p:cNvPr>
          <p:cNvPicPr>
            <a:picLocks noChangeAspect="1"/>
          </p:cNvPicPr>
          <p:nvPr/>
        </p:nvPicPr>
        <p:blipFill>
          <a:blip r:embed="rId2"/>
          <a:stretch>
            <a:fillRect/>
          </a:stretch>
        </p:blipFill>
        <p:spPr>
          <a:xfrm>
            <a:off x="1752601" y="1981200"/>
            <a:ext cx="4343400" cy="2362200"/>
          </a:xfrm>
          <a:prstGeom prst="rect">
            <a:avLst/>
          </a:prstGeom>
        </p:spPr>
      </p:pic>
    </p:spTree>
    <p:extLst>
      <p:ext uri="{BB962C8B-B14F-4D97-AF65-F5344CB8AC3E}">
        <p14:creationId xmlns:p14="http://schemas.microsoft.com/office/powerpoint/2010/main" val="1911789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74EA-2494-C06C-D0C7-58C4DE0714D5}"/>
              </a:ext>
            </a:extLst>
          </p:cNvPr>
          <p:cNvSpPr>
            <a:spLocks noGrp="1"/>
          </p:cNvSpPr>
          <p:nvPr>
            <p:ph type="title"/>
          </p:nvPr>
        </p:nvSpPr>
        <p:spPr>
          <a:xfrm>
            <a:off x="457200" y="22412"/>
            <a:ext cx="8229600" cy="891988"/>
          </a:xfrm>
        </p:spPr>
        <p:txBody>
          <a:bodyPr>
            <a:normAutofit fontScale="90000"/>
          </a:bodyPr>
          <a:lstStyle/>
          <a:p>
            <a:r>
              <a:rPr lang="en-US" dirty="0"/>
              <a:t>Simplex Stop-and-Wait Protocol </a:t>
            </a:r>
            <a:r>
              <a:rPr lang="en-US" dirty="0" smtClean="0"/>
              <a:t/>
            </a:r>
            <a:br>
              <a:rPr lang="en-US" dirty="0" smtClean="0"/>
            </a:br>
            <a:r>
              <a:rPr lang="en-US" dirty="0" smtClean="0"/>
              <a:t>(</a:t>
            </a:r>
            <a:r>
              <a:rPr lang="en-US" dirty="0"/>
              <a:t>Error-Free Channel)</a:t>
            </a:r>
            <a:endParaRPr lang="en-IN" dirty="0"/>
          </a:p>
        </p:txBody>
      </p:sp>
      <p:sp>
        <p:nvSpPr>
          <p:cNvPr id="3" name="Content Placeholder 2">
            <a:extLst>
              <a:ext uri="{FF2B5EF4-FFF2-40B4-BE49-F238E27FC236}">
                <a16:creationId xmlns:a16="http://schemas.microsoft.com/office/drawing/2014/main" id="{2A95FAFD-5E44-1290-EFAE-0AE222DD3283}"/>
              </a:ext>
            </a:extLst>
          </p:cNvPr>
          <p:cNvSpPr>
            <a:spLocks noGrp="1"/>
          </p:cNvSpPr>
          <p:nvPr>
            <p:ph idx="1"/>
          </p:nvPr>
        </p:nvSpPr>
        <p:spPr>
          <a:xfrm>
            <a:off x="457200" y="1143000"/>
            <a:ext cx="8229600" cy="5867400"/>
          </a:xfrm>
        </p:spPr>
        <p:txBody>
          <a:bodyPr>
            <a:normAutofit fontScale="92500" lnSpcReduction="20000"/>
          </a:bodyPr>
          <a:lstStyle/>
          <a:p>
            <a:r>
              <a:rPr lang="en-US" dirty="0"/>
              <a:t>This protocol assumes a perfect communication channel where no frames are lost, damaged, or duplicated. Data transmission occurs in only one direction (simplex) from sender to receiver.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Working Principle</a:t>
            </a:r>
          </a:p>
          <a:p>
            <a:r>
              <a:rPr lang="en-US" dirty="0"/>
              <a:t>The sender transmits one data frame.</a:t>
            </a:r>
          </a:p>
          <a:p>
            <a:r>
              <a:rPr lang="en-US" dirty="0"/>
              <a:t>The sender stops and waits until it receives an acknowledgment (ACK) from the receiver.</a:t>
            </a:r>
          </a:p>
          <a:p>
            <a:r>
              <a:rPr lang="en-US" dirty="0"/>
              <a:t>After receiving the ACK, the sender sends the next frame.</a:t>
            </a:r>
          </a:p>
          <a:p>
            <a:r>
              <a:rPr lang="en-US" dirty="0"/>
              <a:t>This cycle continues until all frames are transmitted.</a:t>
            </a:r>
          </a:p>
        </p:txBody>
      </p:sp>
      <p:pic>
        <p:nvPicPr>
          <p:cNvPr id="1026" name="Picture 2">
            <a:extLst>
              <a:ext uri="{FF2B5EF4-FFF2-40B4-BE49-F238E27FC236}">
                <a16:creationId xmlns:a16="http://schemas.microsoft.com/office/drawing/2014/main" id="{C56D1461-FB87-E83B-5514-762CF308D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828800"/>
            <a:ext cx="4134104" cy="331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66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B45A-F5D6-3563-F4A8-DB6ECDF551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25A428-143B-01CE-B54B-CE128F73EA46}"/>
              </a:ext>
            </a:extLst>
          </p:cNvPr>
          <p:cNvSpPr>
            <a:spLocks noGrp="1"/>
          </p:cNvSpPr>
          <p:nvPr>
            <p:ph idx="1"/>
          </p:nvPr>
        </p:nvSpPr>
        <p:spPr>
          <a:xfrm>
            <a:off x="457200" y="1143000"/>
            <a:ext cx="8229600" cy="5692588"/>
          </a:xfrm>
        </p:spPr>
        <p:txBody>
          <a:bodyPr>
            <a:normAutofit fontScale="32500" lnSpcReduction="20000"/>
          </a:bodyPr>
          <a:lstStyle/>
          <a:p>
            <a:r>
              <a:rPr lang="en-US" sz="6200" b="1" dirty="0"/>
              <a:t>Key Characteristics</a:t>
            </a:r>
          </a:p>
          <a:p>
            <a:r>
              <a:rPr lang="en-US" sz="6200" dirty="0"/>
              <a:t>One frame in transit at a time</a:t>
            </a:r>
          </a:p>
          <a:p>
            <a:r>
              <a:rPr lang="en-US" sz="6200" dirty="0"/>
              <a:t>Receiver sends an ACK after receiving each frame</a:t>
            </a:r>
          </a:p>
          <a:p>
            <a:r>
              <a:rPr lang="en-US" sz="6200" dirty="0"/>
              <a:t>Sender cannot send a new frame until ACK is received</a:t>
            </a:r>
          </a:p>
          <a:p>
            <a:r>
              <a:rPr lang="en-US" sz="6200" dirty="0"/>
              <a:t/>
            </a:r>
            <a:br>
              <a:rPr lang="en-US" sz="6200" dirty="0"/>
            </a:br>
            <a:endParaRPr lang="en-US" sz="6200" b="1" dirty="0"/>
          </a:p>
          <a:p>
            <a:r>
              <a:rPr lang="en-US" sz="6200" b="1" dirty="0"/>
              <a:t>Flow Control Mechanism</a:t>
            </a:r>
          </a:p>
          <a:p>
            <a:r>
              <a:rPr lang="en-US" sz="6200" dirty="0"/>
              <a:t>The protocol ensures that the receiver is never overwhelmed</a:t>
            </a:r>
          </a:p>
          <a:p>
            <a:r>
              <a:rPr lang="en-US" sz="6200" dirty="0"/>
              <a:t>Since the sender waits for ACK, the receiver processes one frame at a time</a:t>
            </a:r>
          </a:p>
          <a:p>
            <a:r>
              <a:rPr lang="en-US" sz="6200" dirty="0"/>
              <a:t>Hence, flow control is achieved naturally</a:t>
            </a:r>
          </a:p>
          <a:p>
            <a:r>
              <a:rPr lang="en-US" sz="6200" dirty="0"/>
              <a:t/>
            </a:r>
            <a:br>
              <a:rPr lang="en-US" sz="6200" dirty="0"/>
            </a:br>
            <a:endParaRPr lang="en-US" sz="6200" dirty="0" smtClean="0"/>
          </a:p>
          <a:p>
            <a:r>
              <a:rPr lang="en-US" sz="6200" b="1" dirty="0" smtClean="0"/>
              <a:t>Limitations</a:t>
            </a:r>
          </a:p>
          <a:p>
            <a:r>
              <a:rPr lang="en-US" sz="6200" dirty="0" smtClean="0"/>
              <a:t>No </a:t>
            </a:r>
            <a:r>
              <a:rPr lang="en-US" sz="6200" dirty="0"/>
              <a:t>error handling (assumes error-free link)</a:t>
            </a:r>
          </a:p>
          <a:p>
            <a:r>
              <a:rPr lang="en-US" sz="6200" dirty="0"/>
              <a:t>Low efficiency:</a:t>
            </a:r>
          </a:p>
          <a:p>
            <a:pPr lvl="1"/>
            <a:r>
              <a:rPr lang="en-US" sz="6200" dirty="0"/>
              <a:t>Sender remains idle while waiting for ACK</a:t>
            </a:r>
          </a:p>
          <a:p>
            <a:pPr lvl="1"/>
            <a:r>
              <a:rPr lang="en-US" sz="6200" dirty="0"/>
              <a:t>Especially inefficient when propagation delay is large</a:t>
            </a:r>
          </a:p>
          <a:p>
            <a:r>
              <a:rPr lang="en-US" sz="6200" dirty="0"/>
              <a:t>Poor utilization of bandwidth on long-distance or high-speed links</a:t>
            </a:r>
            <a:endParaRPr lang="en-IN" sz="6200" dirty="0"/>
          </a:p>
          <a:p>
            <a:endParaRPr lang="en-IN" dirty="0"/>
          </a:p>
        </p:txBody>
      </p:sp>
    </p:spTree>
    <p:extLst>
      <p:ext uri="{BB962C8B-B14F-4D97-AF65-F5344CB8AC3E}">
        <p14:creationId xmlns:p14="http://schemas.microsoft.com/office/powerpoint/2010/main" val="3584156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1673E-C1F0-CF72-336A-EA8F1DF5D1BC}"/>
              </a:ext>
            </a:extLst>
          </p:cNvPr>
          <p:cNvSpPr>
            <a:spLocks noGrp="1"/>
          </p:cNvSpPr>
          <p:nvPr>
            <p:ph type="title"/>
          </p:nvPr>
        </p:nvSpPr>
        <p:spPr>
          <a:xfrm>
            <a:off x="457200" y="22412"/>
            <a:ext cx="8229600" cy="891988"/>
          </a:xfrm>
        </p:spPr>
        <p:txBody>
          <a:bodyPr>
            <a:normAutofit fontScale="90000"/>
          </a:bodyPr>
          <a:lstStyle/>
          <a:p>
            <a:r>
              <a:rPr lang="en-US" dirty="0"/>
              <a:t>Simplex Stop-and-Wait Protocol </a:t>
            </a:r>
            <a:r>
              <a:rPr lang="en-US" dirty="0" smtClean="0"/>
              <a:t/>
            </a:r>
            <a:br>
              <a:rPr lang="en-US" dirty="0" smtClean="0"/>
            </a:br>
            <a:r>
              <a:rPr lang="en-US" dirty="0" smtClean="0"/>
              <a:t>(</a:t>
            </a:r>
            <a:r>
              <a:rPr lang="en-US" dirty="0"/>
              <a:t>Noisy Channel)</a:t>
            </a:r>
            <a:endParaRPr lang="en-IN" dirty="0"/>
          </a:p>
        </p:txBody>
      </p:sp>
      <p:sp>
        <p:nvSpPr>
          <p:cNvPr id="3" name="Content Placeholder 2">
            <a:extLst>
              <a:ext uri="{FF2B5EF4-FFF2-40B4-BE49-F238E27FC236}">
                <a16:creationId xmlns:a16="http://schemas.microsoft.com/office/drawing/2014/main" id="{F0FA87E2-D25D-4211-290A-72E14380531D}"/>
              </a:ext>
            </a:extLst>
          </p:cNvPr>
          <p:cNvSpPr>
            <a:spLocks noGrp="1"/>
          </p:cNvSpPr>
          <p:nvPr>
            <p:ph idx="1"/>
          </p:nvPr>
        </p:nvSpPr>
        <p:spPr>
          <a:xfrm>
            <a:off x="457200" y="1143000"/>
            <a:ext cx="8229600" cy="4983163"/>
          </a:xfrm>
        </p:spPr>
        <p:txBody>
          <a:bodyPr>
            <a:normAutofit/>
          </a:bodyPr>
          <a:lstStyle/>
          <a:p>
            <a:r>
              <a:rPr lang="en-US" dirty="0"/>
              <a:t>This protocol extends the previous one to operate over a noisy channel, where frames or acknowledgments may be lost or corrupted.</a:t>
            </a:r>
          </a:p>
          <a:p>
            <a:r>
              <a:rPr lang="en-US" b="1" dirty="0"/>
              <a:t>Additional Challenges Addressed</a:t>
            </a:r>
          </a:p>
          <a:p>
            <a:r>
              <a:rPr lang="en-US" dirty="0"/>
              <a:t>Frame loss</a:t>
            </a:r>
          </a:p>
          <a:p>
            <a:r>
              <a:rPr lang="en-US" dirty="0"/>
              <a:t>Frame corruption</a:t>
            </a:r>
          </a:p>
          <a:p>
            <a:r>
              <a:rPr lang="en-US" dirty="0"/>
              <a:t>Duplicate frame delivery</a:t>
            </a:r>
          </a:p>
          <a:p>
            <a:r>
              <a:rPr lang="en-US" dirty="0"/>
              <a:t/>
            </a:r>
            <a:br>
              <a:rPr lang="en-US" dirty="0"/>
            </a:br>
            <a:endParaRPr lang="en-US" dirty="0"/>
          </a:p>
          <a:p>
            <a:r>
              <a:rPr lang="en-US" dirty="0"/>
              <a:t/>
            </a:r>
            <a:br>
              <a:rPr lang="en-US" dirty="0"/>
            </a:br>
            <a:endParaRPr lang="en-US" dirty="0"/>
          </a:p>
          <a:p>
            <a:endParaRPr lang="en-IN" dirty="0"/>
          </a:p>
        </p:txBody>
      </p:sp>
    </p:spTree>
    <p:extLst>
      <p:ext uri="{BB962C8B-B14F-4D97-AF65-F5344CB8AC3E}">
        <p14:creationId xmlns:p14="http://schemas.microsoft.com/office/powerpoint/2010/main" val="2930647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Acknowledgement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85800" y="1143000"/>
            <a:ext cx="8001000" cy="5257800"/>
          </a:xfrm>
          <a:prstGeom prst="rect">
            <a:avLst/>
          </a:prstGeom>
        </p:spPr>
      </p:pic>
    </p:spTree>
    <p:extLst>
      <p:ext uri="{BB962C8B-B14F-4D97-AF65-F5344CB8AC3E}">
        <p14:creationId xmlns:p14="http://schemas.microsoft.com/office/powerpoint/2010/main" val="350795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202E-5DE0-72F5-7055-82D3E4CCC8E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57F1049-A0E2-9F32-8B07-670AD011D215}"/>
              </a:ext>
            </a:extLst>
          </p:cNvPr>
          <p:cNvSpPr>
            <a:spLocks noGrp="1"/>
          </p:cNvSpPr>
          <p:nvPr>
            <p:ph idx="1"/>
          </p:nvPr>
        </p:nvSpPr>
        <p:spPr/>
        <p:txBody>
          <a:bodyPr>
            <a:normAutofit/>
          </a:bodyPr>
          <a:lstStyle/>
          <a:p>
            <a:pPr algn="ctr"/>
            <a:endParaRPr lang="en-US" sz="3600" dirty="0"/>
          </a:p>
          <a:p>
            <a:pPr algn="ctr"/>
            <a:r>
              <a:rPr lang="en-US" sz="3600" dirty="0"/>
              <a:t>LECTURE #8:</a:t>
            </a:r>
          </a:p>
          <a:p>
            <a:pPr algn="ctr"/>
            <a:r>
              <a:rPr lang="en-US" sz="3600" dirty="0"/>
              <a:t>Overview of DLL, Issues of DLL: Framing</a:t>
            </a:r>
          </a:p>
        </p:txBody>
      </p:sp>
    </p:spTree>
    <p:extLst>
      <p:ext uri="{BB962C8B-B14F-4D97-AF65-F5344CB8AC3E}">
        <p14:creationId xmlns:p14="http://schemas.microsoft.com/office/powerpoint/2010/main" val="20082224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5F9F-764D-8BDF-8B39-CC39D81611A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E84BA3B-7E5D-5369-E863-4F3BFBC0043C}"/>
              </a:ext>
            </a:extLst>
          </p:cNvPr>
          <p:cNvPicPr>
            <a:picLocks noGrp="1" noChangeAspect="1"/>
          </p:cNvPicPr>
          <p:nvPr>
            <p:ph idx="1"/>
          </p:nvPr>
        </p:nvPicPr>
        <p:blipFill>
          <a:blip r:embed="rId2"/>
          <a:stretch>
            <a:fillRect/>
          </a:stretch>
        </p:blipFill>
        <p:spPr>
          <a:xfrm>
            <a:off x="723900" y="-29817"/>
            <a:ext cx="7696200" cy="6865405"/>
          </a:xfrm>
          <a:prstGeom prst="rect">
            <a:avLst/>
          </a:prstGeom>
        </p:spPr>
      </p:pic>
    </p:spTree>
    <p:extLst>
      <p:ext uri="{BB962C8B-B14F-4D97-AF65-F5344CB8AC3E}">
        <p14:creationId xmlns:p14="http://schemas.microsoft.com/office/powerpoint/2010/main" val="303482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6A1F-1CCB-C20F-1F89-73A96D08DB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24D06B-2620-FBA2-AAAF-F8B1FB92D369}"/>
              </a:ext>
            </a:extLst>
          </p:cNvPr>
          <p:cNvSpPr>
            <a:spLocks noGrp="1"/>
          </p:cNvSpPr>
          <p:nvPr>
            <p:ph idx="1"/>
          </p:nvPr>
        </p:nvSpPr>
        <p:spPr/>
        <p:txBody>
          <a:bodyPr>
            <a:normAutofit fontScale="92500" lnSpcReduction="20000"/>
          </a:bodyPr>
          <a:lstStyle/>
          <a:p>
            <a:r>
              <a:rPr lang="en-US" b="1" dirty="0"/>
              <a:t>Working Principle</a:t>
            </a:r>
          </a:p>
          <a:p>
            <a:r>
              <a:rPr lang="en-US" dirty="0"/>
              <a:t>The sender sends one frame with a sequence number (0 or 1).</a:t>
            </a:r>
          </a:p>
          <a:p>
            <a:r>
              <a:rPr lang="en-US" dirty="0"/>
              <a:t>The sender starts a timer after transmission.</a:t>
            </a:r>
          </a:p>
          <a:p>
            <a:r>
              <a:rPr lang="en-US" dirty="0"/>
              <a:t>The receiver:</a:t>
            </a:r>
          </a:p>
          <a:p>
            <a:pPr lvl="1"/>
            <a:r>
              <a:rPr lang="en-US" sz="2000" dirty="0"/>
              <a:t>Accepts the frame if it is correct</a:t>
            </a:r>
          </a:p>
          <a:p>
            <a:pPr lvl="1"/>
            <a:r>
              <a:rPr lang="en-US" sz="2000" dirty="0"/>
              <a:t>Sends an ACK containing the same sequence number</a:t>
            </a:r>
          </a:p>
          <a:p>
            <a:r>
              <a:rPr lang="en-US" dirty="0"/>
              <a:t>If the sender:</a:t>
            </a:r>
          </a:p>
          <a:p>
            <a:pPr lvl="1"/>
            <a:r>
              <a:rPr lang="en-US" sz="2000" dirty="0"/>
              <a:t>Receives correct ACK → sends next frame</a:t>
            </a:r>
          </a:p>
          <a:p>
            <a:pPr lvl="1"/>
            <a:r>
              <a:rPr lang="en-US" sz="2000" dirty="0"/>
              <a:t>Does not receive ACK before timeout → retransmits the frame</a:t>
            </a:r>
          </a:p>
          <a:p>
            <a:r>
              <a:rPr lang="en-US" sz="2200" b="1" dirty="0"/>
              <a:t>Role of Sequence Numbers (0/1)</a:t>
            </a:r>
          </a:p>
          <a:p>
            <a:r>
              <a:rPr lang="en-US" sz="2200" dirty="0"/>
              <a:t>Prevents duplicate frame delivery</a:t>
            </a:r>
          </a:p>
          <a:p>
            <a:r>
              <a:rPr lang="en-US" sz="2200" dirty="0"/>
              <a:t>Helps receiver distinguish between:</a:t>
            </a:r>
          </a:p>
          <a:p>
            <a:pPr lvl="1"/>
            <a:r>
              <a:rPr lang="en-US" sz="2200" dirty="0"/>
              <a:t>A new frame</a:t>
            </a:r>
          </a:p>
          <a:p>
            <a:pPr lvl="1"/>
            <a:r>
              <a:rPr lang="en-US" sz="2200" dirty="0"/>
              <a:t>A retransmitted frame</a:t>
            </a:r>
          </a:p>
          <a:p>
            <a:r>
              <a:rPr lang="en-US" sz="2200" dirty="0"/>
              <a:t>Only 1-bit sequence number is sufficient because only one frame can be outstanding</a:t>
            </a:r>
          </a:p>
          <a:p>
            <a:pPr lvl="1"/>
            <a:endParaRPr lang="en-US" sz="2000" dirty="0"/>
          </a:p>
          <a:p>
            <a:endParaRPr lang="en-IN" dirty="0"/>
          </a:p>
        </p:txBody>
      </p:sp>
    </p:spTree>
    <p:extLst>
      <p:ext uri="{BB962C8B-B14F-4D97-AF65-F5344CB8AC3E}">
        <p14:creationId xmlns:p14="http://schemas.microsoft.com/office/powerpoint/2010/main" val="3120600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Piggybacking</a:t>
            </a:r>
            <a:endParaRPr lang="en-IN" dirty="0"/>
          </a:p>
        </p:txBody>
      </p:sp>
      <p:sp>
        <p:nvSpPr>
          <p:cNvPr id="3" name="Content Placeholder 2"/>
          <p:cNvSpPr>
            <a:spLocks noGrp="1"/>
          </p:cNvSpPr>
          <p:nvPr>
            <p:ph idx="1"/>
          </p:nvPr>
        </p:nvSpPr>
        <p:spPr/>
        <p:txBody>
          <a:bodyPr>
            <a:normAutofit/>
          </a:bodyPr>
          <a:lstStyle/>
          <a:p>
            <a:r>
              <a:rPr lang="en-US" sz="1800" dirty="0"/>
              <a:t>The technique of temporarily delaying outgoing acknowledgements so that they can be hooked onto the next outgoing data frame is known as piggybacking. </a:t>
            </a:r>
            <a:endParaRPr lang="en-US" sz="1800" dirty="0" smtClean="0"/>
          </a:p>
          <a:p>
            <a:r>
              <a:rPr lang="en-US" sz="1800" b="1" dirty="0"/>
              <a:t>Reduced Bandwidth Usage:</a:t>
            </a:r>
            <a:r>
              <a:rPr lang="en-US" sz="1800" dirty="0"/>
              <a:t> Fewer packets are transmitted, which lowers overhead.</a:t>
            </a:r>
          </a:p>
          <a:p>
            <a:r>
              <a:rPr lang="en-US" sz="1800" b="1" dirty="0"/>
              <a:t>Improved Efficiency:</a:t>
            </a:r>
            <a:r>
              <a:rPr lang="en-US" sz="1800" dirty="0"/>
              <a:t> Optimizes network resources by maximizing payload usage.</a:t>
            </a:r>
          </a:p>
          <a:p>
            <a:r>
              <a:rPr lang="en-US" sz="1800" b="1" dirty="0"/>
              <a:t>Lower Latency:</a:t>
            </a:r>
            <a:r>
              <a:rPr lang="en-US" sz="1800" dirty="0"/>
              <a:t> Decreases the total number of frames in the network, improving speed for interactive applications. </a:t>
            </a:r>
          </a:p>
        </p:txBody>
      </p:sp>
      <p:pic>
        <p:nvPicPr>
          <p:cNvPr id="4" name="Picture 3"/>
          <p:cNvPicPr>
            <a:picLocks noChangeAspect="1"/>
          </p:cNvPicPr>
          <p:nvPr/>
        </p:nvPicPr>
        <p:blipFill>
          <a:blip r:embed="rId2"/>
          <a:stretch>
            <a:fillRect/>
          </a:stretch>
        </p:blipFill>
        <p:spPr>
          <a:xfrm>
            <a:off x="838200" y="3124200"/>
            <a:ext cx="7315200" cy="3581400"/>
          </a:xfrm>
          <a:prstGeom prst="rect">
            <a:avLst/>
          </a:prstGeom>
        </p:spPr>
      </p:pic>
    </p:spTree>
    <p:extLst>
      <p:ext uri="{BB962C8B-B14F-4D97-AF65-F5344CB8AC3E}">
        <p14:creationId xmlns:p14="http://schemas.microsoft.com/office/powerpoint/2010/main" val="532912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66AD-6494-0BAE-6F2E-CF703B77D5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DC1095-0CFD-A034-7BB3-E97873A7D7F1}"/>
              </a:ext>
            </a:extLst>
          </p:cNvPr>
          <p:cNvSpPr>
            <a:spLocks noGrp="1"/>
          </p:cNvSpPr>
          <p:nvPr>
            <p:ph idx="1"/>
          </p:nvPr>
        </p:nvSpPr>
        <p:spPr>
          <a:xfrm>
            <a:off x="457200" y="1066800"/>
            <a:ext cx="8229600" cy="5768788"/>
          </a:xfrm>
        </p:spPr>
        <p:txBody>
          <a:bodyPr>
            <a:normAutofit fontScale="70000" lnSpcReduction="20000"/>
          </a:bodyPr>
          <a:lstStyle/>
          <a:p>
            <a:r>
              <a:rPr lang="en-US" sz="2900" b="1" dirty="0"/>
              <a:t>Error Control Mechanisms</a:t>
            </a:r>
          </a:p>
          <a:p>
            <a:r>
              <a:rPr lang="en-US" sz="2900" dirty="0"/>
              <a:t>Error detection using checksum/CRC</a:t>
            </a:r>
          </a:p>
          <a:p>
            <a:r>
              <a:rPr lang="en-US" sz="2900" dirty="0"/>
              <a:t>Timeout-based retransmission</a:t>
            </a:r>
          </a:p>
          <a:p>
            <a:r>
              <a:rPr lang="en-US" sz="2900" dirty="0"/>
              <a:t>Duplicate detection using sequence numbers</a:t>
            </a:r>
          </a:p>
          <a:p>
            <a:endParaRPr lang="en-US" sz="2900" dirty="0"/>
          </a:p>
          <a:p>
            <a:r>
              <a:rPr lang="en-US" sz="2900" b="1" dirty="0"/>
              <a:t>Flow Control</a:t>
            </a:r>
          </a:p>
          <a:p>
            <a:r>
              <a:rPr lang="en-US" sz="2900" dirty="0"/>
              <a:t>Same as error-free version:</a:t>
            </a:r>
          </a:p>
          <a:p>
            <a:pPr lvl="1"/>
            <a:r>
              <a:rPr lang="en-US" sz="2900" dirty="0"/>
              <a:t>Only one frame in transit</a:t>
            </a:r>
          </a:p>
          <a:p>
            <a:pPr lvl="1"/>
            <a:r>
              <a:rPr lang="en-US" sz="2900" dirty="0"/>
              <a:t>Receiver controls sender rate via ACKs</a:t>
            </a:r>
          </a:p>
          <a:p>
            <a:r>
              <a:rPr lang="en-US" sz="2900" b="1" dirty="0"/>
              <a:t>Advantages</a:t>
            </a:r>
          </a:p>
          <a:p>
            <a:r>
              <a:rPr lang="en-US" sz="2900" dirty="0"/>
              <a:t>Works reliably over noisy links</a:t>
            </a:r>
          </a:p>
          <a:p>
            <a:r>
              <a:rPr lang="en-US" sz="2900" dirty="0"/>
              <a:t>Ensures correct and ordered delivery</a:t>
            </a:r>
          </a:p>
          <a:p>
            <a:r>
              <a:rPr lang="en-US" sz="2900" dirty="0"/>
              <a:t>Simple to implement</a:t>
            </a:r>
          </a:p>
          <a:p>
            <a:endParaRPr lang="en-US" sz="2900" b="1" dirty="0"/>
          </a:p>
          <a:p>
            <a:r>
              <a:rPr lang="en-US" sz="2900" b="1" dirty="0"/>
              <a:t>Limitations</a:t>
            </a:r>
          </a:p>
          <a:p>
            <a:r>
              <a:rPr lang="en-US" sz="2900" dirty="0"/>
              <a:t>Still inefficient for long-delay links</a:t>
            </a:r>
          </a:p>
          <a:p>
            <a:r>
              <a:rPr lang="en-US" sz="2900" dirty="0"/>
              <a:t>Poor channel utilization due to waiting</a:t>
            </a:r>
          </a:p>
          <a:p>
            <a:r>
              <a:rPr lang="en-US" sz="2900" dirty="0"/>
              <a:t>Forms the basis for more advanced protocols (sliding window)</a:t>
            </a:r>
          </a:p>
          <a:p>
            <a:endParaRPr lang="en-IN" dirty="0"/>
          </a:p>
        </p:txBody>
      </p:sp>
    </p:spTree>
    <p:extLst>
      <p:ext uri="{BB962C8B-B14F-4D97-AF65-F5344CB8AC3E}">
        <p14:creationId xmlns:p14="http://schemas.microsoft.com/office/powerpoint/2010/main" val="2671437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896F7-E0E7-3A8C-5517-78EEC2EFA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9CE1D-78E0-447B-FA84-8170CC7DAD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162699-31DE-1344-CDDD-6153115C8420}"/>
              </a:ext>
            </a:extLst>
          </p:cNvPr>
          <p:cNvSpPr>
            <a:spLocks noGrp="1"/>
          </p:cNvSpPr>
          <p:nvPr>
            <p:ph idx="1"/>
          </p:nvPr>
        </p:nvSpPr>
        <p:spPr/>
        <p:txBody>
          <a:bodyPr>
            <a:normAutofit/>
          </a:bodyPr>
          <a:lstStyle/>
          <a:p>
            <a:pPr algn="ctr"/>
            <a:endParaRPr lang="en-US" sz="3600" dirty="0"/>
          </a:p>
          <a:p>
            <a:pPr algn="ctr"/>
            <a:r>
              <a:rPr lang="en-US" sz="3600" dirty="0"/>
              <a:t>LECTURE #11:</a:t>
            </a:r>
          </a:p>
          <a:p>
            <a:pPr algn="ctr"/>
            <a:r>
              <a:rPr lang="en-US" sz="3600" dirty="0"/>
              <a:t>Sliding Window (Go Back N, </a:t>
            </a:r>
          </a:p>
          <a:p>
            <a:pPr algn="ctr"/>
            <a:r>
              <a:rPr lang="en-US" sz="3600" dirty="0"/>
              <a:t>Selective Repeat)</a:t>
            </a:r>
          </a:p>
        </p:txBody>
      </p:sp>
    </p:spTree>
    <p:extLst>
      <p:ext uri="{BB962C8B-B14F-4D97-AF65-F5344CB8AC3E}">
        <p14:creationId xmlns:p14="http://schemas.microsoft.com/office/powerpoint/2010/main" val="3318412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Sliding window</a:t>
            </a:r>
            <a:endParaRPr lang="en-IN" dirty="0"/>
          </a:p>
        </p:txBody>
      </p:sp>
      <p:pic>
        <p:nvPicPr>
          <p:cNvPr id="4" name="Content Placeholder 3"/>
          <p:cNvPicPr>
            <a:picLocks noGrp="1" noChangeAspect="1"/>
          </p:cNvPicPr>
          <p:nvPr>
            <p:ph idx="1"/>
          </p:nvPr>
        </p:nvPicPr>
        <p:blipFill>
          <a:blip r:embed="rId2"/>
          <a:stretch>
            <a:fillRect/>
          </a:stretch>
        </p:blipFill>
        <p:spPr>
          <a:xfrm>
            <a:off x="1876425" y="1304244"/>
            <a:ext cx="5391150" cy="3248025"/>
          </a:xfrm>
        </p:spPr>
      </p:pic>
      <p:sp>
        <p:nvSpPr>
          <p:cNvPr id="5" name="Rectangle 4"/>
          <p:cNvSpPr/>
          <p:nvPr/>
        </p:nvSpPr>
        <p:spPr>
          <a:xfrm>
            <a:off x="1066800" y="4876800"/>
            <a:ext cx="7467600" cy="646331"/>
          </a:xfrm>
          <a:prstGeom prst="rect">
            <a:avLst/>
          </a:prstGeom>
        </p:spPr>
        <p:txBody>
          <a:bodyPr wrap="square">
            <a:spAutoFit/>
          </a:bodyPr>
          <a:lstStyle/>
          <a:p>
            <a:r>
              <a:rPr lang="en-US" dirty="0"/>
              <a:t>the sliding window is an abstract concept that defines the range </a:t>
            </a:r>
            <a:r>
              <a:rPr lang="en-US" dirty="0" smtClean="0"/>
              <a:t>of sequence </a:t>
            </a:r>
            <a:r>
              <a:rPr lang="en-US" dirty="0"/>
              <a:t>numbers that is the concern </a:t>
            </a:r>
            <a:r>
              <a:rPr lang="en-US" dirty="0" smtClean="0"/>
              <a:t>of the </a:t>
            </a:r>
            <a:r>
              <a:rPr lang="en-US" dirty="0"/>
              <a:t>sender and receiver</a:t>
            </a:r>
            <a:endParaRPr lang="en-IN" dirty="0"/>
          </a:p>
        </p:txBody>
      </p:sp>
    </p:spTree>
    <p:extLst>
      <p:ext uri="{BB962C8B-B14F-4D97-AF65-F5344CB8AC3E}">
        <p14:creationId xmlns:p14="http://schemas.microsoft.com/office/powerpoint/2010/main" val="2985823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71500" y="990600"/>
            <a:ext cx="8001000" cy="5562600"/>
          </a:xfrm>
          <a:prstGeom prst="rect">
            <a:avLst/>
          </a:prstGeom>
        </p:spPr>
      </p:pic>
    </p:spTree>
    <p:extLst>
      <p:ext uri="{BB962C8B-B14F-4D97-AF65-F5344CB8AC3E}">
        <p14:creationId xmlns:p14="http://schemas.microsoft.com/office/powerpoint/2010/main" val="1972298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Sliding Window Protocol is a flow control and error control method in computer networks, allowing a sender to transmit multiple data frames before receiving acknowledgments, improving efficiency over simpler protocols like Stop-and-Wait. </a:t>
            </a:r>
            <a:endParaRPr lang="en-US" dirty="0" smtClean="0"/>
          </a:p>
          <a:p>
            <a:r>
              <a:rPr lang="en-US" dirty="0" smtClean="0"/>
              <a:t>It </a:t>
            </a:r>
            <a:r>
              <a:rPr lang="en-US" dirty="0"/>
              <a:t>uses an "imaginary window" of sequence numbers to manage outstanding packets, enabling reliable, ordered delivery, commonly used in TCP and Data Link Layer protocols</a:t>
            </a:r>
            <a:endParaRPr lang="en-IN" dirty="0"/>
          </a:p>
        </p:txBody>
      </p:sp>
    </p:spTree>
    <p:extLst>
      <p:ext uri="{BB962C8B-B14F-4D97-AF65-F5344CB8AC3E}">
        <p14:creationId xmlns:p14="http://schemas.microsoft.com/office/powerpoint/2010/main" val="1655688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IN" dirty="0"/>
          </a:p>
        </p:txBody>
      </p:sp>
      <p:sp>
        <p:nvSpPr>
          <p:cNvPr id="3" name="Content Placeholder 2"/>
          <p:cNvSpPr>
            <a:spLocks noGrp="1"/>
          </p:cNvSpPr>
          <p:nvPr>
            <p:ph idx="1"/>
          </p:nvPr>
        </p:nvSpPr>
        <p:spPr/>
        <p:txBody>
          <a:bodyPr/>
          <a:lstStyle/>
          <a:p>
            <a:r>
              <a:rPr lang="en-US" dirty="0"/>
              <a:t>Windows: The protocol defines a "sending window" (buffer of frames to send) and a "receiving window" (buffer for frames to accept).</a:t>
            </a:r>
          </a:p>
          <a:p>
            <a:r>
              <a:rPr lang="en-US" dirty="0"/>
              <a:t>Sequence Numbers: Each frame gets a sequence number, allowing the receiver to reorder packets and identify missing ones.</a:t>
            </a:r>
          </a:p>
          <a:p>
            <a:r>
              <a:rPr lang="en-US" dirty="0"/>
              <a:t>Sliding Action: Once a frame is acknowledged, the window "slides" forward to allow more frames to be sent, increasing throughput. </a:t>
            </a:r>
            <a:endParaRPr lang="en-IN" dirty="0"/>
          </a:p>
        </p:txBody>
      </p:sp>
    </p:spTree>
    <p:extLst>
      <p:ext uri="{BB962C8B-B14F-4D97-AF65-F5344CB8AC3E}">
        <p14:creationId xmlns:p14="http://schemas.microsoft.com/office/powerpoint/2010/main" val="16199867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https://www.tutorialspoint.com/assets/questions/media/18099/sendin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045318"/>
            <a:ext cx="5410200" cy="580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4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A607-BD57-53CD-9FC6-6C0E8761C3E2}"/>
              </a:ext>
            </a:extLst>
          </p:cNvPr>
          <p:cNvSpPr>
            <a:spLocks noGrp="1"/>
          </p:cNvSpPr>
          <p:nvPr>
            <p:ph type="title"/>
          </p:nvPr>
        </p:nvSpPr>
        <p:spPr>
          <a:xfrm>
            <a:off x="457200" y="22412"/>
            <a:ext cx="8229600" cy="891988"/>
          </a:xfrm>
        </p:spPr>
        <p:txBody>
          <a:bodyPr/>
          <a:lstStyle/>
          <a:p>
            <a:r>
              <a:rPr lang="en-US" altLang="en-US" dirty="0"/>
              <a:t>Functions of the data Link layer</a:t>
            </a:r>
            <a:endParaRPr lang="en-IN" dirty="0"/>
          </a:p>
        </p:txBody>
      </p:sp>
      <p:sp>
        <p:nvSpPr>
          <p:cNvPr id="3" name="Content Placeholder 2">
            <a:extLst>
              <a:ext uri="{FF2B5EF4-FFF2-40B4-BE49-F238E27FC236}">
                <a16:creationId xmlns:a16="http://schemas.microsoft.com/office/drawing/2014/main" id="{B04676F9-207C-0266-AEF5-6946B7E65A18}"/>
              </a:ext>
            </a:extLst>
          </p:cNvPr>
          <p:cNvSpPr>
            <a:spLocks noGrp="1"/>
          </p:cNvSpPr>
          <p:nvPr>
            <p:ph idx="1"/>
          </p:nvPr>
        </p:nvSpPr>
        <p:spPr>
          <a:xfrm>
            <a:off x="457200" y="1143000"/>
            <a:ext cx="8229600" cy="4983163"/>
          </a:xfrm>
        </p:spPr>
        <p:txBody>
          <a:bodyPr>
            <a:normAutofit fontScale="92500" lnSpcReduction="10000"/>
          </a:bodyPr>
          <a:lstStyle/>
          <a:p>
            <a:pPr>
              <a:buFont typeface="Wingdings" panose="05000000000000000000" pitchFamily="2" charset="2"/>
              <a:buChar char="Ø"/>
            </a:pPr>
            <a:r>
              <a:rPr lang="en-US" altLang="en-US" dirty="0"/>
              <a:t>Framing: Framing is a function of the data link layer. It provides a way for a sender to transmit a set of bits that are meaningful to the receiver. This can be accomplished by attaching special bit patterns to the beginning and end of the frame.</a:t>
            </a:r>
          </a:p>
          <a:p>
            <a:pPr>
              <a:buFont typeface="Wingdings" panose="05000000000000000000" pitchFamily="2" charset="2"/>
              <a:buChar char="Ø"/>
            </a:pPr>
            <a:r>
              <a:rPr lang="en-US" altLang="en-US" dirty="0"/>
              <a:t>Physical addressing: After creating frames, Data link layer adds physical addresses (MAC address) of sender and/or receiver in the header of each frame.</a:t>
            </a:r>
          </a:p>
          <a:p>
            <a:pPr>
              <a:buFont typeface="Wingdings" panose="05000000000000000000" pitchFamily="2" charset="2"/>
              <a:buChar char="Ø"/>
            </a:pPr>
            <a:r>
              <a:rPr lang="en-US" altLang="en-US" dirty="0"/>
              <a:t>Error control: Data link layer provides the mechanism of error control in which it detects and retransmits damaged or lost frames.</a:t>
            </a:r>
          </a:p>
          <a:p>
            <a:pPr>
              <a:buFont typeface="Wingdings" panose="05000000000000000000" pitchFamily="2" charset="2"/>
              <a:buChar char="Ø"/>
            </a:pPr>
            <a:r>
              <a:rPr lang="en-US" altLang="en-US" dirty="0"/>
              <a:t>Flow Control: The data rate must be constant on both sides else the data may get corrupted thus , flow control coordinates that amount of data that can be sent before receiving acknowledgement.</a:t>
            </a:r>
          </a:p>
          <a:p>
            <a:pPr>
              <a:buFont typeface="Wingdings" panose="05000000000000000000" pitchFamily="2" charset="2"/>
              <a:buChar char="Ø"/>
            </a:pPr>
            <a:r>
              <a:rPr lang="en-US" altLang="en-US" dirty="0"/>
              <a:t>Access control: When a single communication channel is shared by multiple devices, MAC sub-layer of data link layer helps to determine which device has control over the channel at a given time. </a:t>
            </a:r>
          </a:p>
          <a:p>
            <a:pPr>
              <a:buFont typeface="Wingdings" panose="05000000000000000000" pitchFamily="2" charset="2"/>
              <a:buChar char="Ø"/>
            </a:pPr>
            <a:r>
              <a:rPr lang="en-US" altLang="en-US" dirty="0"/>
              <a:t>Frame Synchronization : When data frames are sent on the link, both machines must be synchronized in order to transfer to take place.</a:t>
            </a:r>
          </a:p>
          <a:p>
            <a:endParaRPr lang="en-IN" dirty="0"/>
          </a:p>
        </p:txBody>
      </p:sp>
    </p:spTree>
    <p:extLst>
      <p:ext uri="{BB962C8B-B14F-4D97-AF65-F5344CB8AC3E}">
        <p14:creationId xmlns:p14="http://schemas.microsoft.com/office/powerpoint/2010/main" val="41361162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
            </a:r>
            <a:br>
              <a:rPr lang="en-US" smtClean="0"/>
            </a:br>
            <a:r>
              <a:rPr lang="en-US" smtClean="0"/>
              <a:t>Types of Sliding Window Protocols</a:t>
            </a:r>
            <a:br>
              <a:rPr lang="en-US" smtClean="0"/>
            </a:br>
            <a:endParaRPr lang="en-IN" dirty="0"/>
          </a:p>
        </p:txBody>
      </p:sp>
      <p:pic>
        <p:nvPicPr>
          <p:cNvPr id="6" name="Content Placeholder 5"/>
          <p:cNvPicPr>
            <a:picLocks noGrp="1" noChangeAspect="1"/>
          </p:cNvPicPr>
          <p:nvPr>
            <p:ph idx="1"/>
          </p:nvPr>
        </p:nvPicPr>
        <p:blipFill>
          <a:blip r:embed="rId2"/>
          <a:stretch>
            <a:fillRect/>
          </a:stretch>
        </p:blipFill>
        <p:spPr>
          <a:xfrm>
            <a:off x="2057400" y="1066800"/>
            <a:ext cx="4924425" cy="1419225"/>
          </a:xfrm>
        </p:spPr>
      </p:pic>
      <p:sp>
        <p:nvSpPr>
          <p:cNvPr id="10" name="Rectangle 9"/>
          <p:cNvSpPr/>
          <p:nvPr/>
        </p:nvSpPr>
        <p:spPr>
          <a:xfrm>
            <a:off x="457200" y="2475139"/>
            <a:ext cx="7772400" cy="397031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Go – Back – N ARQ</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Go – Back – N ARQ provides for sending multiple frames before receiving the acknowledgment for the first frame. It uses the concept of sliding window, and so is also called sliding window protocol. The frames are sequentially numbered and a finite number of frames are sent. If the acknowledgment of a frame is not received within the time period, all frames starting from that frame are retransmitted</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Selective </a:t>
            </a:r>
            <a:r>
              <a:rPr lang="en-US" dirty="0">
                <a:latin typeface="Times New Roman" panose="02020603050405020304" pitchFamily="18" charset="0"/>
                <a:cs typeface="Times New Roman" panose="02020603050405020304" pitchFamily="18" charset="0"/>
              </a:rPr>
              <a:t>Repeat ARQ</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protocol also provides for sending multiple frames before receiving the acknowledgment for the first frame. However, here only the erroneous or lost frames are retransmitted, while the good frames are received and buffered.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6481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F45B-119B-7C8B-6F55-311D01A751D3}"/>
              </a:ext>
            </a:extLst>
          </p:cNvPr>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52400" y="152400"/>
            <a:ext cx="8839200" cy="6477000"/>
          </a:xfrm>
          <a:prstGeom prst="rect">
            <a:avLst/>
          </a:prstGeom>
        </p:spPr>
      </p:pic>
    </p:spTree>
    <p:extLst>
      <p:ext uri="{BB962C8B-B14F-4D97-AF65-F5344CB8AC3E}">
        <p14:creationId xmlns:p14="http://schemas.microsoft.com/office/powerpoint/2010/main" val="20894335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B7AA-06D7-6CE4-71B7-5CFC50E8EBA8}"/>
              </a:ext>
            </a:extLst>
          </p:cNvPr>
          <p:cNvSpPr>
            <a:spLocks noGrp="1"/>
          </p:cNvSpPr>
          <p:nvPr>
            <p:ph type="title"/>
          </p:nvPr>
        </p:nvSpPr>
        <p:spPr>
          <a:xfrm>
            <a:off x="457200" y="22412"/>
            <a:ext cx="8229600" cy="891988"/>
          </a:xfrm>
        </p:spPr>
        <p:txBody>
          <a:bodyPr/>
          <a:lstStyle/>
          <a:p>
            <a:r>
              <a:rPr lang="en-US" dirty="0"/>
              <a:t>Sliding Window -Go Back N</a:t>
            </a:r>
            <a:endParaRPr lang="en-IN" dirty="0"/>
          </a:p>
        </p:txBody>
      </p:sp>
      <p:sp>
        <p:nvSpPr>
          <p:cNvPr id="3" name="Content Placeholder 2">
            <a:extLst>
              <a:ext uri="{FF2B5EF4-FFF2-40B4-BE49-F238E27FC236}">
                <a16:creationId xmlns:a16="http://schemas.microsoft.com/office/drawing/2014/main" id="{6036E94B-AA07-1F17-7BE2-F581EB400DF3}"/>
              </a:ext>
            </a:extLst>
          </p:cNvPr>
          <p:cNvSpPr>
            <a:spLocks noGrp="1"/>
          </p:cNvSpPr>
          <p:nvPr>
            <p:ph idx="1"/>
          </p:nvPr>
        </p:nvSpPr>
        <p:spPr>
          <a:xfrm>
            <a:off x="457200" y="1143000"/>
            <a:ext cx="8229600" cy="4983163"/>
          </a:xfrm>
        </p:spPr>
        <p:txBody>
          <a:bodyPr/>
          <a:lstStyle/>
          <a:p>
            <a:r>
              <a:rPr lang="en-US" sz="1800" dirty="0"/>
              <a:t>The Go-Back-N (GBN) protocol is a sliding window–based data link (and transport) layer protocol designed to improve channel utilization compared to Stop-and-Wait, while still providing reliable and ordered data delivery over a noisy channel.</a:t>
            </a:r>
          </a:p>
          <a:p>
            <a:r>
              <a:rPr lang="en-US" sz="1800" dirty="0"/>
              <a:t>Instead of sending only one frame at a time, GBN allows the sender to transmit multiple frames without waiting for individual acknowledgments, up to a fixed window size N.</a:t>
            </a:r>
          </a:p>
          <a:p>
            <a:endParaRPr lang="en-IN" dirty="0"/>
          </a:p>
        </p:txBody>
      </p:sp>
      <p:pic>
        <p:nvPicPr>
          <p:cNvPr id="5" name="Picture 4"/>
          <p:cNvPicPr>
            <a:picLocks noChangeAspect="1"/>
          </p:cNvPicPr>
          <p:nvPr/>
        </p:nvPicPr>
        <p:blipFill>
          <a:blip r:embed="rId2"/>
          <a:stretch>
            <a:fillRect/>
          </a:stretch>
        </p:blipFill>
        <p:spPr>
          <a:xfrm>
            <a:off x="2819400" y="2697162"/>
            <a:ext cx="5638800" cy="4008437"/>
          </a:xfrm>
          <a:prstGeom prst="rect">
            <a:avLst/>
          </a:prstGeom>
        </p:spPr>
      </p:pic>
    </p:spTree>
    <p:extLst>
      <p:ext uri="{BB962C8B-B14F-4D97-AF65-F5344CB8AC3E}">
        <p14:creationId xmlns:p14="http://schemas.microsoft.com/office/powerpoint/2010/main" val="2112591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7C1E-321F-4707-41D5-CC6A6F84CA2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0E6D60C-3177-06D5-EE2F-5056F7CDF0C3}"/>
              </a:ext>
            </a:extLst>
          </p:cNvPr>
          <p:cNvSpPr>
            <a:spLocks noGrp="1"/>
          </p:cNvSpPr>
          <p:nvPr>
            <p:ph idx="1"/>
          </p:nvPr>
        </p:nvSpPr>
        <p:spPr/>
        <p:txBody>
          <a:bodyPr/>
          <a:lstStyle/>
          <a:p>
            <a:r>
              <a:rPr lang="en-US" dirty="0" smtClean="0"/>
              <a:t>The </a:t>
            </a:r>
            <a:r>
              <a:rPr lang="en-US" dirty="0"/>
              <a:t>receiver simply to discard all subsequent frames, sending no acknowledgements for the discarded frames. </a:t>
            </a:r>
            <a:endParaRPr lang="en-US" dirty="0" smtClean="0"/>
          </a:p>
          <a:p>
            <a:r>
              <a:rPr lang="en-US" dirty="0" smtClean="0"/>
              <a:t>This </a:t>
            </a:r>
            <a:r>
              <a:rPr lang="en-US" dirty="0"/>
              <a:t>strategy corresponds to a receive window of size 1. </a:t>
            </a:r>
            <a:endParaRPr lang="en-US" dirty="0" smtClean="0"/>
          </a:p>
          <a:p>
            <a:r>
              <a:rPr lang="en-US" dirty="0" smtClean="0"/>
              <a:t>In </a:t>
            </a:r>
            <a:r>
              <a:rPr lang="en-US" dirty="0"/>
              <a:t>other words, the data link layer refuses to accept any frame except the next one it must give to the network layer. </a:t>
            </a:r>
            <a:endParaRPr lang="en-US" dirty="0" smtClean="0"/>
          </a:p>
          <a:p>
            <a:r>
              <a:rPr lang="en-US" dirty="0" smtClean="0"/>
              <a:t>If </a:t>
            </a:r>
            <a:r>
              <a:rPr lang="en-US" dirty="0"/>
              <a:t>the sender’s window fills up before the timer runs out, the pipeline will begin to empty. </a:t>
            </a:r>
            <a:endParaRPr lang="en-US" dirty="0" smtClean="0"/>
          </a:p>
          <a:p>
            <a:r>
              <a:rPr lang="en-US" dirty="0" smtClean="0"/>
              <a:t>Eventually</a:t>
            </a:r>
            <a:r>
              <a:rPr lang="en-US" dirty="0"/>
              <a:t>, the sender will time out and retransmit all unacknowledged frames in order, starting with the damaged or lost one. This approach can waste a lot of bandwidth if the error rate is high.</a:t>
            </a:r>
            <a:endParaRPr lang="en-IN" dirty="0"/>
          </a:p>
        </p:txBody>
      </p:sp>
    </p:spTree>
    <p:extLst>
      <p:ext uri="{BB962C8B-B14F-4D97-AF65-F5344CB8AC3E}">
        <p14:creationId xmlns:p14="http://schemas.microsoft.com/office/powerpoint/2010/main" val="603203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 Repeat</a:t>
            </a:r>
            <a:endParaRPr lang="en-IN" dirty="0"/>
          </a:p>
        </p:txBody>
      </p:sp>
      <p:sp>
        <p:nvSpPr>
          <p:cNvPr id="3" name="Content Placeholder 2"/>
          <p:cNvSpPr>
            <a:spLocks noGrp="1"/>
          </p:cNvSpPr>
          <p:nvPr>
            <p:ph idx="1"/>
          </p:nvPr>
        </p:nvSpPr>
        <p:spPr/>
        <p:txBody>
          <a:bodyPr/>
          <a:lstStyle/>
          <a:p>
            <a:r>
              <a:rPr lang="en-US" dirty="0"/>
              <a:t>The other general strategy for handling errors when frames are pipelined is called selective repeat. When it is used, a bad frame that is received is discarded, but any good frames received after it are accepted and buffered. When the sender times out, only the oldest unacknowledged frame is retransmitted. </a:t>
            </a:r>
            <a:endParaRPr lang="en-US" dirty="0" smtClean="0"/>
          </a:p>
          <a:p>
            <a:r>
              <a:rPr lang="en-US" dirty="0" smtClean="0"/>
              <a:t>If </a:t>
            </a:r>
            <a:r>
              <a:rPr lang="en-US" dirty="0"/>
              <a:t>that frame arrives correctly, the receiver can deliver to the network layer, in sequence, all the frames it has buffered. Selective repeat corresponds to a receiver window larger than 1. This approach can require large amounts of data link layer memory if the window is large</a:t>
            </a:r>
            <a:r>
              <a:rPr lang="en-US" dirty="0" smtClean="0"/>
              <a:t>.</a:t>
            </a:r>
          </a:p>
          <a:p>
            <a:r>
              <a:rPr lang="en-US" dirty="0"/>
              <a:t>Selective repeat is often combined with having the receiver send a negative acknowledgement (NAK) when it detects an error, for example, when it receives a checksum error or a frame out of sequence. NAKs stimulate retransmission be fore the corresponding timer expires and thus improve performance.</a:t>
            </a:r>
            <a:endParaRPr lang="en-IN" dirty="0"/>
          </a:p>
        </p:txBody>
      </p:sp>
    </p:spTree>
    <p:extLst>
      <p:ext uri="{BB962C8B-B14F-4D97-AF65-F5344CB8AC3E}">
        <p14:creationId xmlns:p14="http://schemas.microsoft.com/office/powerpoint/2010/main" val="80710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887555" y="1295400"/>
            <a:ext cx="7151545" cy="4808992"/>
          </a:xfrm>
          <a:prstGeom prst="rect">
            <a:avLst/>
          </a:prstGeom>
        </p:spPr>
      </p:pic>
    </p:spTree>
    <p:extLst>
      <p:ext uri="{BB962C8B-B14F-4D97-AF65-F5344CB8AC3E}">
        <p14:creationId xmlns:p14="http://schemas.microsoft.com/office/powerpoint/2010/main" val="3597303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39883-B574-E091-EFD7-19DA8AFD8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5DDAF-4FD9-7E45-7E64-7F57C3575D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7CE212-82F0-B7BD-AAE4-6BB27117076E}"/>
              </a:ext>
            </a:extLst>
          </p:cNvPr>
          <p:cNvSpPr>
            <a:spLocks noGrp="1"/>
          </p:cNvSpPr>
          <p:nvPr>
            <p:ph idx="1"/>
          </p:nvPr>
        </p:nvSpPr>
        <p:spPr/>
        <p:txBody>
          <a:bodyPr>
            <a:normAutofit/>
          </a:bodyPr>
          <a:lstStyle/>
          <a:p>
            <a:pPr algn="ctr"/>
            <a:endParaRPr lang="en-US" sz="3600" dirty="0"/>
          </a:p>
          <a:p>
            <a:pPr algn="ctr"/>
            <a:r>
              <a:rPr lang="en-US" sz="3600" dirty="0"/>
              <a:t>LECTURE #12:</a:t>
            </a:r>
          </a:p>
          <a:p>
            <a:pPr algn="ctr"/>
            <a:r>
              <a:rPr lang="en-US" sz="3600" dirty="0"/>
              <a:t>Medium Access Control Sublayer Channel Allocation problem</a:t>
            </a:r>
          </a:p>
        </p:txBody>
      </p:sp>
    </p:spTree>
    <p:extLst>
      <p:ext uri="{BB962C8B-B14F-4D97-AF65-F5344CB8AC3E}">
        <p14:creationId xmlns:p14="http://schemas.microsoft.com/office/powerpoint/2010/main" val="1014311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99EF-E137-9C0B-4BB9-A0B75BF882A4}"/>
              </a:ext>
            </a:extLst>
          </p:cNvPr>
          <p:cNvSpPr>
            <a:spLocks noGrp="1"/>
          </p:cNvSpPr>
          <p:nvPr>
            <p:ph type="title"/>
          </p:nvPr>
        </p:nvSpPr>
        <p:spPr/>
        <p:txBody>
          <a:bodyPr>
            <a:normAutofit fontScale="90000"/>
          </a:bodyPr>
          <a:lstStyle/>
          <a:p>
            <a:r>
              <a:rPr lang="en-IN" dirty="0" smtClean="0"/>
              <a:t/>
            </a:r>
            <a:br>
              <a:rPr lang="en-IN" dirty="0" smtClean="0"/>
            </a:br>
            <a:r>
              <a:rPr lang="en-IN" dirty="0" smtClean="0"/>
              <a:t>Media </a:t>
            </a:r>
            <a:r>
              <a:rPr lang="en-IN" dirty="0"/>
              <a:t>Access Control</a:t>
            </a:r>
            <a:br>
              <a:rPr lang="en-IN" dirty="0"/>
            </a:br>
            <a:endParaRPr lang="en-IN" dirty="0"/>
          </a:p>
        </p:txBody>
      </p:sp>
      <p:sp>
        <p:nvSpPr>
          <p:cNvPr id="3" name="Content Placeholder 2">
            <a:extLst>
              <a:ext uri="{FF2B5EF4-FFF2-40B4-BE49-F238E27FC236}">
                <a16:creationId xmlns:a16="http://schemas.microsoft.com/office/drawing/2014/main" id="{3A14557B-C4CA-271C-8B93-9BC757F87C1B}"/>
              </a:ext>
            </a:extLst>
          </p:cNvPr>
          <p:cNvSpPr>
            <a:spLocks noGrp="1"/>
          </p:cNvSpPr>
          <p:nvPr>
            <p:ph idx="1"/>
          </p:nvPr>
        </p:nvSpPr>
        <p:spPr/>
        <p:txBody>
          <a:bodyPr/>
          <a:lstStyle/>
          <a:p>
            <a:pPr>
              <a:buFont typeface="Wingdings" panose="05000000000000000000" pitchFamily="2" charset="2"/>
              <a:buChar char="Ø"/>
            </a:pPr>
            <a:r>
              <a:rPr lang="en-US" dirty="0"/>
              <a:t>Multiple devices simultaneously attempt to access a communication channel on a network for communication purposes, but which devices will gain access to the channel is decided by the access control mechanism.</a:t>
            </a:r>
          </a:p>
          <a:p>
            <a:pPr>
              <a:buFont typeface="Wingdings" panose="05000000000000000000" pitchFamily="2" charset="2"/>
              <a:buChar char="Ø"/>
            </a:pPr>
            <a:r>
              <a:rPr lang="en-US" dirty="0"/>
              <a:t>There will be no need to use access control if the channel has a dedicated path between devices for communication. But when communication over a communication channel does not have a dedicated path between devices, then access to the channel should be prioritized.</a:t>
            </a:r>
          </a:p>
          <a:p>
            <a:pPr>
              <a:buFont typeface="Wingdings" panose="05000000000000000000" pitchFamily="2" charset="2"/>
              <a:buChar char="Ø"/>
            </a:pPr>
            <a:r>
              <a:rPr lang="en-US" dirty="0"/>
              <a:t>The media access control layer of the data link layer is responsible for access control.</a:t>
            </a:r>
          </a:p>
          <a:p>
            <a:pPr>
              <a:buFont typeface="Wingdings" panose="05000000000000000000" pitchFamily="2" charset="2"/>
              <a:buChar char="Ø"/>
            </a:pPr>
            <a:r>
              <a:rPr lang="en-US" dirty="0"/>
              <a:t>Media access control ensures that there will be no conflict between communication devices on a channel.</a:t>
            </a:r>
          </a:p>
          <a:p>
            <a:pPr>
              <a:buFont typeface="Wingdings" panose="05000000000000000000" pitchFamily="2" charset="2"/>
              <a:buChar char="Ø"/>
            </a:pPr>
            <a:r>
              <a:rPr lang="en-US" dirty="0"/>
              <a:t>Typically, access control is used when devices are connected and use a common link known as a multipoint link.</a:t>
            </a:r>
          </a:p>
          <a:p>
            <a:endParaRPr lang="en-IN" dirty="0"/>
          </a:p>
        </p:txBody>
      </p:sp>
    </p:spTree>
    <p:extLst>
      <p:ext uri="{BB962C8B-B14F-4D97-AF65-F5344CB8AC3E}">
        <p14:creationId xmlns:p14="http://schemas.microsoft.com/office/powerpoint/2010/main" val="2366087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Medium Access Control Sublayer</a:t>
            </a:r>
            <a:endParaRPr lang="en-IN" dirty="0"/>
          </a:p>
        </p:txBody>
      </p:sp>
      <p:sp>
        <p:nvSpPr>
          <p:cNvPr id="3" name="Content Placeholder 2"/>
          <p:cNvSpPr>
            <a:spLocks noGrp="1"/>
          </p:cNvSpPr>
          <p:nvPr>
            <p:ph idx="1"/>
          </p:nvPr>
        </p:nvSpPr>
        <p:spPr/>
        <p:txBody>
          <a:bodyPr/>
          <a:lstStyle/>
          <a:p>
            <a:r>
              <a:rPr lang="en-US" dirty="0"/>
              <a:t>In any broadcast network, the key issue is how to determine who gets to use the channel when there is competition for it</a:t>
            </a:r>
            <a:r>
              <a:rPr lang="en-US" dirty="0" smtClean="0"/>
              <a:t>.</a:t>
            </a:r>
          </a:p>
          <a:p>
            <a:r>
              <a:rPr lang="en-US" dirty="0" smtClean="0"/>
              <a:t>Broadcast </a:t>
            </a:r>
            <a:r>
              <a:rPr lang="en-US" dirty="0"/>
              <a:t>channels are sometimes referred to as </a:t>
            </a:r>
            <a:r>
              <a:rPr lang="en-US" dirty="0" err="1"/>
              <a:t>multiaccess</a:t>
            </a:r>
            <a:r>
              <a:rPr lang="en-US" dirty="0"/>
              <a:t> channels or random access channels</a:t>
            </a:r>
            <a:r>
              <a:rPr lang="en-US" dirty="0" smtClean="0"/>
              <a:t>.</a:t>
            </a:r>
          </a:p>
          <a:p>
            <a:r>
              <a:rPr lang="en-US" dirty="0" smtClean="0"/>
              <a:t>The </a:t>
            </a:r>
            <a:r>
              <a:rPr lang="en-US" dirty="0"/>
              <a:t>protocols used to determine who goes next on a </a:t>
            </a:r>
            <a:r>
              <a:rPr lang="en-US" dirty="0" err="1"/>
              <a:t>multiaccess</a:t>
            </a:r>
            <a:r>
              <a:rPr lang="en-US" dirty="0"/>
              <a:t> channel </a:t>
            </a:r>
            <a:endParaRPr lang="en-US" dirty="0" smtClean="0"/>
          </a:p>
          <a:p>
            <a:r>
              <a:rPr lang="en-US" dirty="0" smtClean="0"/>
              <a:t>belong </a:t>
            </a:r>
            <a:r>
              <a:rPr lang="en-US" dirty="0"/>
              <a:t>to a sublayer of the data link layer called the MAC (Medium Access </a:t>
            </a:r>
            <a:r>
              <a:rPr lang="en-US" dirty="0" smtClean="0"/>
              <a:t>Control</a:t>
            </a:r>
            <a:r>
              <a:rPr lang="en-US" dirty="0"/>
              <a:t>) sublayer</a:t>
            </a:r>
            <a:r>
              <a:rPr lang="en-US" dirty="0" smtClean="0"/>
              <a:t>.</a:t>
            </a:r>
          </a:p>
          <a:p>
            <a:r>
              <a:rPr lang="en-US" dirty="0"/>
              <a:t>The MAC sublayer is especially important in LANs, particularly wireless ones because wireless is naturally a broadcast channel. WANs, in </a:t>
            </a:r>
            <a:r>
              <a:rPr lang="en-US" dirty="0" smtClean="0"/>
              <a:t>contrast</a:t>
            </a:r>
            <a:r>
              <a:rPr lang="en-US" dirty="0"/>
              <a:t>, use point-to-point links, except for satellite networks.</a:t>
            </a:r>
            <a:endParaRPr lang="en-IN" dirty="0"/>
          </a:p>
        </p:txBody>
      </p:sp>
    </p:spTree>
    <p:extLst>
      <p:ext uri="{BB962C8B-B14F-4D97-AF65-F5344CB8AC3E}">
        <p14:creationId xmlns:p14="http://schemas.microsoft.com/office/powerpoint/2010/main" val="218024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24543" y="1371600"/>
            <a:ext cx="8229600" cy="3806410"/>
          </a:xfrm>
          <a:prstGeom prst="rect">
            <a:avLst/>
          </a:prstGeom>
        </p:spPr>
      </p:pic>
    </p:spTree>
    <p:extLst>
      <p:ext uri="{BB962C8B-B14F-4D97-AF65-F5344CB8AC3E}">
        <p14:creationId xmlns:p14="http://schemas.microsoft.com/office/powerpoint/2010/main" val="41058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2FCD-FA80-CC54-92D5-58FC72B29845}"/>
              </a:ext>
            </a:extLst>
          </p:cNvPr>
          <p:cNvSpPr>
            <a:spLocks noGrp="1"/>
          </p:cNvSpPr>
          <p:nvPr>
            <p:ph type="title"/>
          </p:nvPr>
        </p:nvSpPr>
        <p:spPr>
          <a:xfrm>
            <a:off x="457200" y="22412"/>
            <a:ext cx="8229600" cy="891988"/>
          </a:xfrm>
        </p:spPr>
        <p:txBody>
          <a:bodyPr/>
          <a:lstStyle/>
          <a:p>
            <a:r>
              <a:rPr lang="en-US" dirty="0"/>
              <a:t>Design Issues of DLL</a:t>
            </a:r>
            <a:endParaRPr lang="en-IN" dirty="0"/>
          </a:p>
        </p:txBody>
      </p:sp>
      <p:sp>
        <p:nvSpPr>
          <p:cNvPr id="3" name="Content Placeholder 2">
            <a:extLst>
              <a:ext uri="{FF2B5EF4-FFF2-40B4-BE49-F238E27FC236}">
                <a16:creationId xmlns:a16="http://schemas.microsoft.com/office/drawing/2014/main" id="{572CDE02-4C2A-6DF7-22BD-B81BD1F69F94}"/>
              </a:ext>
            </a:extLst>
          </p:cNvPr>
          <p:cNvSpPr>
            <a:spLocks noGrp="1"/>
          </p:cNvSpPr>
          <p:nvPr>
            <p:ph idx="1"/>
          </p:nvPr>
        </p:nvSpPr>
        <p:spPr>
          <a:xfrm>
            <a:off x="228600" y="1143000"/>
            <a:ext cx="8686800" cy="5562600"/>
          </a:xfrm>
        </p:spPr>
        <p:txBody>
          <a:bodyPr>
            <a:normAutofit/>
          </a:bodyPr>
          <a:lstStyle/>
          <a:p>
            <a:r>
              <a:rPr lang="en-US" b="1" dirty="0"/>
              <a:t>1. Services Provided to the Network Layer</a:t>
            </a:r>
          </a:p>
          <a:p>
            <a:r>
              <a:rPr lang="en-US" dirty="0"/>
              <a:t>The data link layer defines what kind of service it offers upward. Common service models include:</a:t>
            </a:r>
          </a:p>
          <a:p>
            <a:r>
              <a:rPr lang="en-US" dirty="0"/>
              <a:t>Unacknowledged connectionless service – frames are sent without acknowledgments (used when error rates are low).</a:t>
            </a:r>
          </a:p>
          <a:p>
            <a:r>
              <a:rPr lang="en-US" dirty="0"/>
              <a:t>Acknowledged connectionless service – each frame is individually acknowledged.</a:t>
            </a:r>
          </a:p>
          <a:p>
            <a:r>
              <a:rPr lang="en-US" dirty="0"/>
              <a:t>Acknowledged connection-oriented service – a reliable logical link is established with sequencing and acknowledgments.</a:t>
            </a:r>
          </a:p>
          <a:p>
            <a:r>
              <a:rPr lang="en-US" dirty="0"/>
              <a:t>The choice depends on reliability requirements and link characteristics.</a:t>
            </a:r>
          </a:p>
          <a:p>
            <a:pPr algn="l"/>
            <a:r>
              <a:rPr lang="en-US" dirty="0"/>
              <a:t/>
            </a:r>
            <a:br>
              <a:rPr lang="en-US" dirty="0"/>
            </a:br>
            <a:endParaRPr lang="en-US" dirty="0"/>
          </a:p>
        </p:txBody>
      </p:sp>
    </p:spTree>
    <p:extLst>
      <p:ext uri="{BB962C8B-B14F-4D97-AF65-F5344CB8AC3E}">
        <p14:creationId xmlns:p14="http://schemas.microsoft.com/office/powerpoint/2010/main" val="33454240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4B56-EF6C-45B1-932B-FC8DB725FEC4}"/>
              </a:ext>
            </a:extLst>
          </p:cNvPr>
          <p:cNvSpPr>
            <a:spLocks noGrp="1"/>
          </p:cNvSpPr>
          <p:nvPr>
            <p:ph type="title"/>
          </p:nvPr>
        </p:nvSpPr>
        <p:spPr/>
        <p:txBody>
          <a:bodyPr/>
          <a:lstStyle/>
          <a:p>
            <a:r>
              <a:rPr lang="en-US" dirty="0"/>
              <a:t>Logical Link Control (LLC):</a:t>
            </a:r>
            <a:endParaRPr lang="en-IN" dirty="0"/>
          </a:p>
        </p:txBody>
      </p:sp>
      <p:sp>
        <p:nvSpPr>
          <p:cNvPr id="3" name="Content Placeholder 2">
            <a:extLst>
              <a:ext uri="{FF2B5EF4-FFF2-40B4-BE49-F238E27FC236}">
                <a16:creationId xmlns:a16="http://schemas.microsoft.com/office/drawing/2014/main" id="{6009E9BA-14B2-764B-05EC-624BFE7D5911}"/>
              </a:ext>
            </a:extLst>
          </p:cNvPr>
          <p:cNvSpPr>
            <a:spLocks noGrp="1"/>
          </p:cNvSpPr>
          <p:nvPr>
            <p:ph idx="1"/>
          </p:nvPr>
        </p:nvSpPr>
        <p:spPr/>
        <p:txBody>
          <a:bodyPr/>
          <a:lstStyle/>
          <a:p>
            <a:r>
              <a:rPr lang="en-US" dirty="0"/>
              <a:t> The LLC of the data link layer communicates with the upper layer and the lower layer. On the upper layer, it communicates with the networking software, whereas in the lower layer, it communicates with the hardware of the device.</a:t>
            </a:r>
          </a:p>
          <a:p>
            <a:pPr marL="800100" lvl="1" indent="-342900">
              <a:buFont typeface="Arial" panose="020B0604020202020204" pitchFamily="34" charset="0"/>
              <a:buChar char="•"/>
            </a:pPr>
            <a:r>
              <a:rPr lang="en-US" sz="2000" dirty="0"/>
              <a:t>LLC receives packets from the network layer and stores the information in a frame using a protocol. The LLC also identifies which network layer protocol is used for the frame.</a:t>
            </a:r>
          </a:p>
          <a:p>
            <a:pPr marL="800100" lvl="1" indent="-342900">
              <a:buFont typeface="Arial" panose="020B0604020202020204" pitchFamily="34" charset="0"/>
              <a:buChar char="•"/>
            </a:pPr>
            <a:r>
              <a:rPr lang="en-US" sz="2000" dirty="0"/>
              <a:t>When the LLC receives packets from the network layer, it adds layer-2 (data link layer) control information to send packets from the sender to the receiver.</a:t>
            </a:r>
          </a:p>
          <a:p>
            <a:endParaRPr lang="en-IN" dirty="0"/>
          </a:p>
        </p:txBody>
      </p:sp>
    </p:spTree>
    <p:extLst>
      <p:ext uri="{BB962C8B-B14F-4D97-AF65-F5344CB8AC3E}">
        <p14:creationId xmlns:p14="http://schemas.microsoft.com/office/powerpoint/2010/main" val="24208392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Access Control (MAC</a:t>
            </a:r>
            <a:r>
              <a:rPr lang="en-US" dirty="0" smtClean="0"/>
              <a:t>)</a:t>
            </a:r>
            <a:endParaRPr lang="en-IN" dirty="0"/>
          </a:p>
        </p:txBody>
      </p:sp>
      <p:sp>
        <p:nvSpPr>
          <p:cNvPr id="3" name="Content Placeholder 2"/>
          <p:cNvSpPr>
            <a:spLocks noGrp="1"/>
          </p:cNvSpPr>
          <p:nvPr>
            <p:ph idx="1"/>
          </p:nvPr>
        </p:nvSpPr>
        <p:spPr/>
        <p:txBody>
          <a:bodyPr>
            <a:normAutofit fontScale="92500" lnSpcReduction="10000"/>
          </a:bodyPr>
          <a:lstStyle/>
          <a:p>
            <a:r>
              <a:rPr lang="en-US" dirty="0"/>
              <a:t> </a:t>
            </a:r>
            <a:r>
              <a:rPr lang="en-US" sz="2300" dirty="0"/>
              <a:t>Basically, MAC is responsible for data encapsulation and access control.</a:t>
            </a:r>
          </a:p>
          <a:p>
            <a:pPr marL="800100" lvl="1" indent="-342900" algn="just">
              <a:buFont typeface="Arial" panose="020B0604020202020204" pitchFamily="34" charset="0"/>
              <a:buChar char="•"/>
            </a:pPr>
            <a:r>
              <a:rPr lang="en-US" sz="2300" dirty="0"/>
              <a:t>The MAC sub-layer of the data link layer manages the NIC information, which is responsible for sending and receiving frames over guided or unguided media.</a:t>
            </a:r>
          </a:p>
          <a:p>
            <a:pPr marL="800100" lvl="1" indent="-342900" algn="just">
              <a:buFont typeface="Arial" panose="020B0604020202020204" pitchFamily="34" charset="0"/>
              <a:buChar char="•"/>
            </a:pPr>
            <a:r>
              <a:rPr lang="en-US" sz="2300" dirty="0"/>
              <a:t>The MAC sub-layer provides delimiters that identify fields of the frame. It ensures whether the frame sent by the sender is correctly received by the receiver.</a:t>
            </a:r>
          </a:p>
          <a:p>
            <a:pPr marL="800100" lvl="1" indent="-342900" algn="just">
              <a:buFont typeface="Arial" panose="020B0604020202020204" pitchFamily="34" charset="0"/>
              <a:buChar char="•"/>
            </a:pPr>
            <a:r>
              <a:rPr lang="en-US" sz="2300" dirty="0"/>
              <a:t>When MAC receives the packet, it starts the data encapsulation process. It adds the header and trailer to the packet and makes the frame. The trailer is used to detect transmission errors. After that, it provides the sender and receiver address to transmit the frame from sender to receiver.</a:t>
            </a:r>
          </a:p>
          <a:p>
            <a:pPr marL="800100" lvl="1" indent="-342900" algn="just">
              <a:buFont typeface="Arial" panose="020B0604020202020204" pitchFamily="34" charset="0"/>
              <a:buChar char="•"/>
            </a:pPr>
            <a:r>
              <a:rPr lang="en-US" sz="2300" dirty="0"/>
              <a:t>The MAC layer allows multiple devices to communicate over a shared channel that operates on half-duplex, as full-duplex mode communication does not require an access control mechanism.</a:t>
            </a:r>
          </a:p>
          <a:p>
            <a:endParaRPr lang="en-IN" sz="2300" dirty="0"/>
          </a:p>
        </p:txBody>
      </p:sp>
    </p:spTree>
    <p:extLst>
      <p:ext uri="{BB962C8B-B14F-4D97-AF65-F5344CB8AC3E}">
        <p14:creationId xmlns:p14="http://schemas.microsoft.com/office/powerpoint/2010/main" val="4184990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Allocation Problem</a:t>
            </a:r>
            <a:endParaRPr lang="en-IN" dirty="0"/>
          </a:p>
        </p:txBody>
      </p:sp>
      <p:pic>
        <p:nvPicPr>
          <p:cNvPr id="4" name="Content Placeholder 3"/>
          <p:cNvPicPr>
            <a:picLocks noGrp="1" noChangeAspect="1"/>
          </p:cNvPicPr>
          <p:nvPr>
            <p:ph idx="1"/>
          </p:nvPr>
        </p:nvPicPr>
        <p:blipFill>
          <a:blip r:embed="rId2"/>
          <a:stretch>
            <a:fillRect/>
          </a:stretch>
        </p:blipFill>
        <p:spPr>
          <a:xfrm>
            <a:off x="1371600" y="1447800"/>
            <a:ext cx="6781800" cy="1762125"/>
          </a:xfrm>
          <a:prstGeom prst="rect">
            <a:avLst/>
          </a:prstGeom>
        </p:spPr>
      </p:pic>
    </p:spTree>
    <p:extLst>
      <p:ext uri="{BB962C8B-B14F-4D97-AF65-F5344CB8AC3E}">
        <p14:creationId xmlns:p14="http://schemas.microsoft.com/office/powerpoint/2010/main" val="1415084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Channel Allocation</a:t>
            </a:r>
            <a:endParaRPr lang="en-IN" dirty="0"/>
          </a:p>
        </p:txBody>
      </p:sp>
      <p:sp>
        <p:nvSpPr>
          <p:cNvPr id="3" name="Content Placeholder 2"/>
          <p:cNvSpPr>
            <a:spLocks noGrp="1"/>
          </p:cNvSpPr>
          <p:nvPr>
            <p:ph idx="1"/>
          </p:nvPr>
        </p:nvSpPr>
        <p:spPr/>
        <p:txBody>
          <a:bodyPr/>
          <a:lstStyle/>
          <a:p>
            <a:r>
              <a:rPr lang="en-US" dirty="0"/>
              <a:t>This is a traditional way of allocating a single channel among multiple users. In static allocation, the channel’s bandwidth is split into equal-sized portions among users, and each user gets a portion of the bandwidth</a:t>
            </a:r>
            <a:r>
              <a:rPr lang="en-US" dirty="0" smtClean="0"/>
              <a:t>.</a:t>
            </a:r>
          </a:p>
          <a:p>
            <a:r>
              <a:rPr lang="en-US" dirty="0"/>
              <a:t>In static channel allocation, the network bandwidth is divided equally between devices and is permanent for devices.</a:t>
            </a:r>
          </a:p>
          <a:p>
            <a:r>
              <a:rPr lang="en-US" dirty="0"/>
              <a:t>For example, there are 50 users on the network, and the network bandwidth is 100 Hz. The 100 Hz bandwidth would be divided into 50 equally sized parts that are 2 Hz. Each user will get a 2 Hz portion.</a:t>
            </a:r>
          </a:p>
          <a:p>
            <a:r>
              <a:rPr lang="en-US" dirty="0"/>
              <a:t>Each device has a private frequency band, so there is no possibility of interference with other devices.</a:t>
            </a:r>
          </a:p>
          <a:p>
            <a:r>
              <a:rPr lang="en-US" dirty="0"/>
              <a:t>A well-known example of a single channel allocation scheme is FM radio, in which different frequencies are assigned to different stations that are fixed.</a:t>
            </a:r>
          </a:p>
          <a:p>
            <a:endParaRPr lang="en-IN" dirty="0"/>
          </a:p>
        </p:txBody>
      </p:sp>
    </p:spTree>
    <p:extLst>
      <p:ext uri="{BB962C8B-B14F-4D97-AF65-F5344CB8AC3E}">
        <p14:creationId xmlns:p14="http://schemas.microsoft.com/office/powerpoint/2010/main" val="3510671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592649" y="1143000"/>
            <a:ext cx="5958702" cy="4983163"/>
          </a:xfrm>
          <a:prstGeom prst="rect">
            <a:avLst/>
          </a:prstGeom>
        </p:spPr>
      </p:pic>
    </p:spTree>
    <p:extLst>
      <p:ext uri="{BB962C8B-B14F-4D97-AF65-F5344CB8AC3E}">
        <p14:creationId xmlns:p14="http://schemas.microsoft.com/office/powerpoint/2010/main" val="2785547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IN" dirty="0"/>
          </a:p>
        </p:txBody>
      </p:sp>
      <p:sp>
        <p:nvSpPr>
          <p:cNvPr id="3" name="Content Placeholder 2"/>
          <p:cNvSpPr>
            <a:spLocks noGrp="1"/>
          </p:cNvSpPr>
          <p:nvPr>
            <p:ph idx="1"/>
          </p:nvPr>
        </p:nvSpPr>
        <p:spPr/>
        <p:txBody>
          <a:bodyPr/>
          <a:lstStyle/>
          <a:p>
            <a:r>
              <a:rPr lang="en-US" dirty="0"/>
              <a:t>Let’s say the bandwidth is divided for 50 devices, and only 40 devices are active on the network, then the bulk of the valuable bandwidth will be wasted.</a:t>
            </a:r>
          </a:p>
          <a:p>
            <a:r>
              <a:rPr lang="en-US" dirty="0"/>
              <a:t>If there are equal-sized portions of bandwidth for 50 devices and 60 devices want to communicate, 10 devices will be denied permission due to lack of bandwidth.</a:t>
            </a:r>
          </a:p>
          <a:p>
            <a:r>
              <a:rPr lang="en-US" dirty="0"/>
              <a:t>Now, let’s say 50 equally-sized bandwidth portions are assigned to 50 devices. But the problem is that when some devices are idle, their bandwidth will be lost simply because they are not using it, and no one is allowed to use it.</a:t>
            </a:r>
          </a:p>
          <a:p>
            <a:r>
              <a:rPr lang="en-US" dirty="0"/>
              <a:t>In a static allocation channel, most of the channels will be idle for most of the time.</a:t>
            </a:r>
          </a:p>
          <a:p>
            <a:endParaRPr lang="en-IN" dirty="0"/>
          </a:p>
        </p:txBody>
      </p:sp>
    </p:spTree>
    <p:extLst>
      <p:ext uri="{BB962C8B-B14F-4D97-AF65-F5344CB8AC3E}">
        <p14:creationId xmlns:p14="http://schemas.microsoft.com/office/powerpoint/2010/main" val="1923237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Dynamic </a:t>
            </a:r>
            <a:r>
              <a:rPr lang="en-IN" dirty="0"/>
              <a:t>Channel Allocation</a:t>
            </a:r>
            <a:br>
              <a:rPr lang="en-IN" dirty="0"/>
            </a:br>
            <a:endParaRPr lang="en-IN" dirty="0"/>
          </a:p>
        </p:txBody>
      </p:sp>
      <p:sp>
        <p:nvSpPr>
          <p:cNvPr id="3" name="Content Placeholder 2"/>
          <p:cNvSpPr>
            <a:spLocks noGrp="1"/>
          </p:cNvSpPr>
          <p:nvPr>
            <p:ph idx="1"/>
          </p:nvPr>
        </p:nvSpPr>
        <p:spPr/>
        <p:txBody>
          <a:bodyPr/>
          <a:lstStyle/>
          <a:p>
            <a:r>
              <a:rPr lang="en-US" dirty="0"/>
              <a:t>In dynamic channel allocation, the bandwidth is not allocated to the device permanently, the frequency band is allocated to the device whenever required.</a:t>
            </a:r>
          </a:p>
          <a:p>
            <a:r>
              <a:rPr lang="en-US" dirty="0"/>
              <a:t>When the device completes its communication on a channel, it is de-allocated, and the same channel can be assigned to another device.</a:t>
            </a:r>
          </a:p>
          <a:p>
            <a:r>
              <a:rPr lang="en-US" dirty="0"/>
              <a:t>In dynamic channel allocation, a channel is dynamically allocated between devices.</a:t>
            </a:r>
          </a:p>
          <a:p>
            <a:endParaRPr lang="en-IN" dirty="0"/>
          </a:p>
        </p:txBody>
      </p:sp>
    </p:spTree>
    <p:extLst>
      <p:ext uri="{BB962C8B-B14F-4D97-AF65-F5344CB8AC3E}">
        <p14:creationId xmlns:p14="http://schemas.microsoft.com/office/powerpoint/2010/main" val="588138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1309021"/>
            <a:ext cx="8229600" cy="4651121"/>
          </a:xfrm>
          <a:prstGeom prst="rect">
            <a:avLst/>
          </a:prstGeom>
        </p:spPr>
      </p:pic>
    </p:spTree>
    <p:extLst>
      <p:ext uri="{BB962C8B-B14F-4D97-AF65-F5344CB8AC3E}">
        <p14:creationId xmlns:p14="http://schemas.microsoft.com/office/powerpoint/2010/main" val="1763211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US" b="1" dirty="0"/>
              <a:t>Independent Traffic:</a:t>
            </a:r>
            <a:r>
              <a:rPr lang="en-US" dirty="0"/>
              <a:t> In this assumption, there are n independent devices controlled by the program or user that generate frames for transmission. The expected number of frames generated in the channel depends on the length of the interval and the rate of arrival of new frames.</a:t>
            </a:r>
          </a:p>
          <a:p>
            <a:r>
              <a:rPr lang="en-US" dirty="0"/>
              <a:t>After creating a frame, the device is blocked and does nothing until the frame is successfully transmitted over a channel.</a:t>
            </a:r>
          </a:p>
          <a:p>
            <a:r>
              <a:rPr lang="en-US" b="1" dirty="0"/>
              <a:t>Single Channel: </a:t>
            </a:r>
            <a:r>
              <a:rPr lang="en-US" dirty="0"/>
              <a:t>There is a single channel between devices for communication, in which all devices can send and receive from it.</a:t>
            </a:r>
          </a:p>
          <a:p>
            <a:r>
              <a:rPr lang="en-US" dirty="0"/>
              <a:t>In single-channel assumption, protocols are used to prioritize frames from less important frames to more important frames.</a:t>
            </a:r>
          </a:p>
          <a:p>
            <a:r>
              <a:rPr lang="en-US" dirty="0"/>
              <a:t>The channel transmits frames from one device to another according to the priority of the frame.</a:t>
            </a:r>
          </a:p>
          <a:p>
            <a:r>
              <a:rPr lang="en-US" b="1" dirty="0"/>
              <a:t>Observable Collisions:</a:t>
            </a:r>
            <a:r>
              <a:rPr lang="en-US" dirty="0"/>
              <a:t> The collision occurs when two frames are traveling on a shared channel and overlap with each other. When a collision occurs between frames, all devices can detect that a collision occurred on a channel. The lost frame can be retransmitted after some time. No error is produced here compared to that generated by the collision.</a:t>
            </a:r>
          </a:p>
          <a:p>
            <a:endParaRPr lang="en-IN" dirty="0"/>
          </a:p>
        </p:txBody>
      </p:sp>
    </p:spTree>
    <p:extLst>
      <p:ext uri="{BB962C8B-B14F-4D97-AF65-F5344CB8AC3E}">
        <p14:creationId xmlns:p14="http://schemas.microsoft.com/office/powerpoint/2010/main" val="41694281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Continuous or Slotted Time:</a:t>
            </a:r>
            <a:r>
              <a:rPr lang="en-US" dirty="0"/>
              <a:t> We can consider the time constant as when frame transmission can be initiated at any instant. Time can be slotted or divided into discrete intervals known as slots. When the slot is allocated to the device or channel, the frame transmission must start at the beginning of the slot.</a:t>
            </a:r>
          </a:p>
          <a:p>
            <a:r>
              <a:rPr lang="en-US" dirty="0"/>
              <a:t>For the idle slot, the slot has 0 frames for transmission. Similarly, successful transmission occurs if the slot contains one frame, and a channel collision will occur if the slot contains more frames.</a:t>
            </a:r>
          </a:p>
          <a:p>
            <a:r>
              <a:rPr lang="en-US" b="1" dirty="0"/>
              <a:t>Carrier Sense or No Carrier Sense:</a:t>
            </a:r>
            <a:r>
              <a:rPr lang="en-US" dirty="0"/>
              <a:t> In the carrier sense, the device checks whether the channel is in use before using the channel. If the station finds the channel busy, it will not broadcast any frame on the channel. If there is no carrier sense, the station may not understand the channel before use, leading to frame collisions.</a:t>
            </a:r>
          </a:p>
          <a:p>
            <a:endParaRPr lang="en-IN" dirty="0"/>
          </a:p>
        </p:txBody>
      </p:sp>
    </p:spTree>
    <p:extLst>
      <p:ext uri="{BB962C8B-B14F-4D97-AF65-F5344CB8AC3E}">
        <p14:creationId xmlns:p14="http://schemas.microsoft.com/office/powerpoint/2010/main" val="292041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2</a:t>
            </a:r>
            <a:r>
              <a:rPr lang="en-US" dirty="0"/>
              <a:t>. Framing</a:t>
            </a:r>
            <a:br>
              <a:rPr lang="en-US" dirty="0"/>
            </a:br>
            <a:endParaRPr lang="en-IN" dirty="0"/>
          </a:p>
        </p:txBody>
      </p:sp>
      <p:sp>
        <p:nvSpPr>
          <p:cNvPr id="3" name="Content Placeholder 2"/>
          <p:cNvSpPr>
            <a:spLocks noGrp="1"/>
          </p:cNvSpPr>
          <p:nvPr>
            <p:ph idx="1"/>
          </p:nvPr>
        </p:nvSpPr>
        <p:spPr/>
        <p:txBody>
          <a:bodyPr/>
          <a:lstStyle/>
          <a:p>
            <a:r>
              <a:rPr lang="en-US" dirty="0" smtClean="0"/>
              <a:t>Framing </a:t>
            </a:r>
            <a:r>
              <a:rPr lang="en-US" dirty="0"/>
              <a:t>determines how a stream of bits is divided into discrete frames so that the receiver can identify frame boundaries. Common techniques include:</a:t>
            </a:r>
          </a:p>
          <a:p>
            <a:r>
              <a:rPr lang="en-US" dirty="0"/>
              <a:t>Character count</a:t>
            </a:r>
          </a:p>
          <a:p>
            <a:r>
              <a:rPr lang="en-US" dirty="0"/>
              <a:t>Byte stuffing</a:t>
            </a:r>
          </a:p>
          <a:p>
            <a:r>
              <a:rPr lang="en-US" dirty="0"/>
              <a:t>Bit stuffing</a:t>
            </a:r>
          </a:p>
          <a:p>
            <a:r>
              <a:rPr lang="en-US" dirty="0"/>
              <a:t>Physical layer coding violations</a:t>
            </a:r>
          </a:p>
          <a:p>
            <a:r>
              <a:rPr lang="en-US" dirty="0"/>
              <a:t>Correct framing ensures proper synchronization and interpretation of transmitted data.</a:t>
            </a:r>
          </a:p>
          <a:p>
            <a:endParaRPr lang="en-IN" dirty="0"/>
          </a:p>
        </p:txBody>
      </p:sp>
    </p:spTree>
    <p:extLst>
      <p:ext uri="{BB962C8B-B14F-4D97-AF65-F5344CB8AC3E}">
        <p14:creationId xmlns:p14="http://schemas.microsoft.com/office/powerpoint/2010/main" val="14173148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645840" y="1143000"/>
            <a:ext cx="5852319" cy="4983163"/>
          </a:xfrm>
          <a:prstGeom prst="rect">
            <a:avLst/>
          </a:prstGeom>
        </p:spPr>
      </p:pic>
    </p:spTree>
    <p:extLst>
      <p:ext uri="{BB962C8B-B14F-4D97-AF65-F5344CB8AC3E}">
        <p14:creationId xmlns:p14="http://schemas.microsoft.com/office/powerpoint/2010/main" val="18337798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9E86E-169A-FB02-39F5-7C785FC03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A39AE-92A8-7AA7-5A93-E3EF6EDD09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968ECA-BE2B-7672-4121-1B151C064ACB}"/>
              </a:ext>
            </a:extLst>
          </p:cNvPr>
          <p:cNvSpPr>
            <a:spLocks noGrp="1"/>
          </p:cNvSpPr>
          <p:nvPr>
            <p:ph idx="1"/>
          </p:nvPr>
        </p:nvSpPr>
        <p:spPr/>
        <p:txBody>
          <a:bodyPr>
            <a:normAutofit/>
          </a:bodyPr>
          <a:lstStyle/>
          <a:p>
            <a:pPr algn="ctr"/>
            <a:endParaRPr lang="en-US" sz="3600" dirty="0"/>
          </a:p>
          <a:p>
            <a:pPr algn="ctr"/>
            <a:r>
              <a:rPr lang="en-US" sz="3600" dirty="0"/>
              <a:t>LECTURE #13:</a:t>
            </a:r>
          </a:p>
          <a:p>
            <a:pPr algn="ctr"/>
            <a:r>
              <a:rPr lang="en-US" sz="3600" dirty="0"/>
              <a:t>Multiple access Protocol </a:t>
            </a:r>
          </a:p>
          <a:p>
            <a:pPr algn="ctr"/>
            <a:r>
              <a:rPr lang="en-US" sz="3600" dirty="0"/>
              <a:t>(Aloha, Carrier Sense Multiple Access (CSMA/CD)</a:t>
            </a:r>
          </a:p>
        </p:txBody>
      </p:sp>
    </p:spTree>
    <p:extLst>
      <p:ext uri="{BB962C8B-B14F-4D97-AF65-F5344CB8AC3E}">
        <p14:creationId xmlns:p14="http://schemas.microsoft.com/office/powerpoint/2010/main" val="2676229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2CA-F607-6151-4FE6-5BD69B04232A}"/>
              </a:ext>
            </a:extLst>
          </p:cNvPr>
          <p:cNvSpPr>
            <a:spLocks noGrp="1"/>
          </p:cNvSpPr>
          <p:nvPr>
            <p:ph type="title"/>
          </p:nvPr>
        </p:nvSpPr>
        <p:spPr/>
        <p:txBody>
          <a:bodyPr>
            <a:normAutofit fontScale="90000"/>
          </a:bodyPr>
          <a:lstStyle/>
          <a:p>
            <a:r>
              <a:rPr lang="en-IN" dirty="0" smtClean="0"/>
              <a:t/>
            </a:r>
            <a:br>
              <a:rPr lang="en-IN" dirty="0" smtClean="0"/>
            </a:br>
            <a:r>
              <a:rPr lang="en-IN" dirty="0" smtClean="0"/>
              <a:t>Random </a:t>
            </a:r>
            <a:r>
              <a:rPr lang="en-IN" dirty="0"/>
              <a:t>Access</a:t>
            </a:r>
            <a:br>
              <a:rPr lang="en-IN" dirty="0"/>
            </a:br>
            <a:endParaRPr lang="en-IN" dirty="0"/>
          </a:p>
        </p:txBody>
      </p:sp>
      <p:sp>
        <p:nvSpPr>
          <p:cNvPr id="3" name="Content Placeholder 2">
            <a:extLst>
              <a:ext uri="{FF2B5EF4-FFF2-40B4-BE49-F238E27FC236}">
                <a16:creationId xmlns:a16="http://schemas.microsoft.com/office/drawing/2014/main" id="{6BBA3AAA-F466-2223-B397-72CD73AF6FCF}"/>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dirty="0"/>
              <a:t>In random access, no device is superior to any other device connected to a channel, and no device has control over the other device. Any device can transmit whenever it wants, so the transmission between devices is random. Hence, these methods are known as random access</a:t>
            </a:r>
            <a:r>
              <a:rPr lang="en-US" dirty="0" smtClean="0"/>
              <a:t>.</a:t>
            </a:r>
          </a:p>
          <a:p>
            <a:pPr>
              <a:buFont typeface="Arial" panose="020B0604020202020204" pitchFamily="34" charset="0"/>
              <a:buChar char="•"/>
            </a:pPr>
            <a:r>
              <a:rPr lang="en-US" dirty="0"/>
              <a:t>In random access, no device permits another device to send frames on a channel.</a:t>
            </a:r>
          </a:p>
          <a:p>
            <a:pPr>
              <a:buFont typeface="Arial" panose="020B0604020202020204" pitchFamily="34" charset="0"/>
              <a:buChar char="•"/>
            </a:pPr>
            <a:r>
              <a:rPr lang="en-US" dirty="0"/>
              <a:t>At any time, the device uses the protocol when it wants to send a frame. Depending on the protocol, the device will decide whether to send or not.</a:t>
            </a:r>
          </a:p>
          <a:p>
            <a:pPr>
              <a:buFont typeface="Arial" panose="020B0604020202020204" pitchFamily="34" charset="0"/>
              <a:buChar char="•"/>
            </a:pPr>
            <a:r>
              <a:rPr lang="en-US" dirty="0"/>
              <a:t>Here, there is no scheduled time for a device to transmit the frame. Transmission occurs randomly over a channel between devices.</a:t>
            </a:r>
          </a:p>
          <a:p>
            <a:pPr>
              <a:buFont typeface="Arial" panose="020B0604020202020204" pitchFamily="34" charset="0"/>
              <a:buChar char="•"/>
            </a:pPr>
            <a:r>
              <a:rPr lang="en-US" dirty="0"/>
              <a:t>In random access, there is no rule as to which device is next to send the frame. So the devices compete with each other to access the channel to transmit the frame.</a:t>
            </a:r>
          </a:p>
          <a:p>
            <a:pPr>
              <a:buFont typeface="Arial" panose="020B0604020202020204" pitchFamily="34" charset="0"/>
              <a:buChar char="•"/>
            </a:pPr>
            <a:r>
              <a:rPr lang="en-US" dirty="0"/>
              <a:t>Frames will either be lost or modified if more than one device sends over a shared channel. So devices use a protocol to overcome this </a:t>
            </a:r>
            <a:r>
              <a:rPr lang="en-US" dirty="0" smtClean="0"/>
              <a:t>problem</a:t>
            </a:r>
            <a:endParaRPr lang="en-US" dirty="0"/>
          </a:p>
          <a:p>
            <a:pPr>
              <a:buFont typeface="Arial" panose="020B0604020202020204" pitchFamily="34" charset="0"/>
              <a:buChar char="•"/>
            </a:pPr>
            <a:r>
              <a:rPr lang="en-US" dirty="0"/>
              <a:t>The two random access protocols are as follows:</a:t>
            </a:r>
          </a:p>
          <a:p>
            <a:pPr marL="914400" lvl="1" indent="-457200">
              <a:buFont typeface="Wingdings" panose="05000000000000000000" pitchFamily="2" charset="2"/>
              <a:buChar char="Ø"/>
            </a:pPr>
            <a:r>
              <a:rPr lang="en-US" sz="2200" dirty="0"/>
              <a:t>ALOHA</a:t>
            </a:r>
          </a:p>
          <a:p>
            <a:pPr marL="914400" lvl="1" indent="-457200">
              <a:buFont typeface="Wingdings" panose="05000000000000000000" pitchFamily="2" charset="2"/>
              <a:buChar char="Ø"/>
            </a:pPr>
            <a:r>
              <a:rPr lang="en-US" sz="2200" dirty="0"/>
              <a:t>CSMA</a:t>
            </a:r>
          </a:p>
          <a:p>
            <a:endParaRPr lang="en-IN" dirty="0"/>
          </a:p>
        </p:txBody>
      </p:sp>
    </p:spTree>
    <p:extLst>
      <p:ext uri="{BB962C8B-B14F-4D97-AF65-F5344CB8AC3E}">
        <p14:creationId xmlns:p14="http://schemas.microsoft.com/office/powerpoint/2010/main" val="29161027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ALOHA</a:t>
            </a: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US" dirty="0"/>
              <a:t>ALOHA is a random access method used in wireless LANs and on any shared media. In ALOHA, media is shared between devices.</a:t>
            </a:r>
          </a:p>
          <a:p>
            <a:r>
              <a:rPr lang="en-US" dirty="0"/>
              <a:t>It may be possible that when a device sends data over a channel, another station may attempt to send the data at the same time.</a:t>
            </a:r>
          </a:p>
          <a:p>
            <a:r>
              <a:rPr lang="en-US" dirty="0"/>
              <a:t>When multiple devices try to send data over the same channel, they collide, and the data gets distorted.</a:t>
            </a:r>
          </a:p>
          <a:p>
            <a:r>
              <a:rPr lang="en-US" dirty="0"/>
              <a:t>ALOHA includes a simple and elegant way to solve the problem of channel allocation.</a:t>
            </a:r>
          </a:p>
          <a:p>
            <a:r>
              <a:rPr lang="en-US" dirty="0"/>
              <a:t>ALOHA is applicable for systems in which uncoordinated devices are competing for access to a shared channel.</a:t>
            </a:r>
          </a:p>
          <a:p>
            <a:r>
              <a:rPr lang="en-US" dirty="0"/>
              <a:t>There are two types of Aloha methods as follows:</a:t>
            </a:r>
          </a:p>
          <a:p>
            <a:pPr lvl="1"/>
            <a:r>
              <a:rPr lang="en-US" sz="2000" dirty="0"/>
              <a:t>Pure ALOHA</a:t>
            </a:r>
          </a:p>
          <a:p>
            <a:pPr lvl="1"/>
            <a:r>
              <a:rPr lang="en-US" sz="2000" dirty="0"/>
              <a:t>Slotted ALOHA</a:t>
            </a:r>
          </a:p>
          <a:p>
            <a:r>
              <a:rPr lang="en-US" dirty="0"/>
              <a:t/>
            </a:r>
            <a:br>
              <a:rPr lang="en-US" dirty="0"/>
            </a:br>
            <a:endParaRPr lang="en-IN" dirty="0"/>
          </a:p>
        </p:txBody>
      </p:sp>
    </p:spTree>
    <p:extLst>
      <p:ext uri="{BB962C8B-B14F-4D97-AF65-F5344CB8AC3E}">
        <p14:creationId xmlns:p14="http://schemas.microsoft.com/office/powerpoint/2010/main" val="4013357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F26F-C6FB-47F9-4A0B-0E947FB15D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B18BFA-23D4-C922-7E35-B4E5ACB0ACD7}"/>
              </a:ext>
            </a:extLst>
          </p:cNvPr>
          <p:cNvSpPr>
            <a:spLocks noGrp="1"/>
          </p:cNvSpPr>
          <p:nvPr>
            <p:ph idx="1"/>
          </p:nvPr>
        </p:nvSpPr>
        <p:spPr/>
        <p:txBody>
          <a:bodyPr/>
          <a:lstStyle/>
          <a:p>
            <a:r>
              <a:rPr lang="en-US" dirty="0"/>
              <a:t>The idea of the ALOHA system is simple that devices can transmit data whenever they have data to send. When more than one device sends data at the same time, a collision occurs between the frames. Therefore, the sender has to detect this problem when it is on the channel.</a:t>
            </a:r>
          </a:p>
          <a:p>
            <a:r>
              <a:rPr lang="en-US" dirty="0"/>
              <a:t>The device can listen for collisions when transmitting in some systems, such as a wired LAN.</a:t>
            </a:r>
          </a:p>
          <a:p>
            <a:r>
              <a:rPr lang="en-US" dirty="0"/>
              <a:t>If the frame is lost or destroyed, the sender waits for a random amount of time and resends it. Here, the wait time is random.</a:t>
            </a:r>
          </a:p>
          <a:p>
            <a:r>
              <a:rPr lang="en-US" dirty="0"/>
              <a:t>A system in which multiple devices share a channel has conflict is known as a contention system.</a:t>
            </a:r>
          </a:p>
          <a:p>
            <a:endParaRPr lang="en-IN" dirty="0"/>
          </a:p>
        </p:txBody>
      </p:sp>
    </p:spTree>
    <p:extLst>
      <p:ext uri="{BB962C8B-B14F-4D97-AF65-F5344CB8AC3E}">
        <p14:creationId xmlns:p14="http://schemas.microsoft.com/office/powerpoint/2010/main" val="3784116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6261-AB34-BFCF-AD8A-636C0DCC4010}"/>
              </a:ext>
            </a:extLst>
          </p:cNvPr>
          <p:cNvSpPr>
            <a:spLocks noGrp="1"/>
          </p:cNvSpPr>
          <p:nvPr>
            <p:ph type="title"/>
          </p:nvPr>
        </p:nvSpPr>
        <p:spPr/>
        <p:txBody>
          <a:bodyPr/>
          <a:lstStyle/>
          <a:p>
            <a:r>
              <a:rPr lang="en-US" dirty="0" smtClean="0"/>
              <a:t>Pure ALOHA</a:t>
            </a:r>
            <a:endParaRPr lang="en-IN" dirty="0"/>
          </a:p>
        </p:txBody>
      </p:sp>
      <p:pic>
        <p:nvPicPr>
          <p:cNvPr id="4" name="Content Placeholder 3"/>
          <p:cNvPicPr>
            <a:picLocks noGrp="1" noChangeAspect="1"/>
          </p:cNvPicPr>
          <p:nvPr>
            <p:ph idx="1"/>
          </p:nvPr>
        </p:nvPicPr>
        <p:blipFill>
          <a:blip r:embed="rId2"/>
          <a:stretch>
            <a:fillRect/>
          </a:stretch>
        </p:blipFill>
        <p:spPr>
          <a:xfrm>
            <a:off x="791398" y="1143000"/>
            <a:ext cx="7561203" cy="4983163"/>
          </a:xfrm>
          <a:prstGeom prst="rect">
            <a:avLst/>
          </a:prstGeom>
        </p:spPr>
      </p:pic>
    </p:spTree>
    <p:extLst>
      <p:ext uri="{BB962C8B-B14F-4D97-AF65-F5344CB8AC3E}">
        <p14:creationId xmlns:p14="http://schemas.microsoft.com/office/powerpoint/2010/main" val="30840622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Pure Aloha, when a receiver device successfully receives a frame, it sends an acknowledgment to the sending device.</a:t>
            </a:r>
          </a:p>
          <a:p>
            <a:r>
              <a:rPr lang="en-US" dirty="0"/>
              <a:t>If the acknowledgment is not received after the time-out period, the sender assumes that the frame has been destroyed and resends the frame.</a:t>
            </a:r>
          </a:p>
          <a:p>
            <a:r>
              <a:rPr lang="en-US" dirty="0"/>
              <a:t>After the timeout, collisions between frames occur when all devices resend the lost frame at once. To avoid collisions, each device waits a random amount of time before resending its frame.</a:t>
            </a:r>
          </a:p>
          <a:p>
            <a:r>
              <a:rPr lang="en-US" dirty="0"/>
              <a:t>Random timing helps to avoid more collisions known as back-off time </a:t>
            </a:r>
            <a:r>
              <a:rPr lang="en-US" b="1" dirty="0"/>
              <a:t>Tb</a:t>
            </a:r>
            <a:r>
              <a:rPr lang="en-US" dirty="0"/>
              <a:t>.</a:t>
            </a:r>
          </a:p>
          <a:p>
            <a:endParaRPr lang="en-IN" dirty="0"/>
          </a:p>
        </p:txBody>
      </p:sp>
    </p:spTree>
    <p:extLst>
      <p:ext uri="{BB962C8B-B14F-4D97-AF65-F5344CB8AC3E}">
        <p14:creationId xmlns:p14="http://schemas.microsoft.com/office/powerpoint/2010/main" val="1351111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A643-1CB8-0B8C-F1B2-175DC7F2DC2E}"/>
              </a:ext>
            </a:extLst>
          </p:cNvPr>
          <p:cNvSpPr>
            <a:spLocks noGrp="1"/>
          </p:cNvSpPr>
          <p:nvPr>
            <p:ph type="title"/>
          </p:nvPr>
        </p:nvSpPr>
        <p:spPr/>
        <p:txBody>
          <a:bodyPr/>
          <a:lstStyle/>
          <a:p>
            <a:r>
              <a:rPr lang="en-US" dirty="0" smtClean="0"/>
              <a:t>Slotted </a:t>
            </a:r>
            <a:r>
              <a:rPr lang="en-US" dirty="0"/>
              <a:t>ALOHA</a:t>
            </a:r>
            <a:endParaRPr lang="en-IN" dirty="0"/>
          </a:p>
        </p:txBody>
      </p:sp>
      <p:sp>
        <p:nvSpPr>
          <p:cNvPr id="3" name="Content Placeholder 2">
            <a:extLst>
              <a:ext uri="{FF2B5EF4-FFF2-40B4-BE49-F238E27FC236}">
                <a16:creationId xmlns:a16="http://schemas.microsoft.com/office/drawing/2014/main" id="{C1B8B9D6-5030-C4BD-4E67-9E023A67856F}"/>
              </a:ext>
            </a:extLst>
          </p:cNvPr>
          <p:cNvSpPr>
            <a:spLocks noGrp="1"/>
          </p:cNvSpPr>
          <p:nvPr>
            <p:ph idx="1"/>
          </p:nvPr>
        </p:nvSpPr>
        <p:spPr/>
        <p:txBody>
          <a:bodyPr/>
          <a:lstStyle/>
          <a:p>
            <a:r>
              <a:rPr lang="en-US" dirty="0"/>
              <a:t>In slotted ALOHA, time is divided into </a:t>
            </a:r>
            <a:r>
              <a:rPr lang="en-US" dirty="0" err="1"/>
              <a:t>Tfr</a:t>
            </a:r>
            <a:r>
              <a:rPr lang="en-US" dirty="0"/>
              <a:t> slots, so the device can only send at the beginning of the time slot.</a:t>
            </a:r>
          </a:p>
          <a:p>
            <a:r>
              <a:rPr lang="en-US" dirty="0"/>
              <a:t>The device is only allowed to send at the beginning of the synchronized time slot. If it misses, it will have to wait until the start of the next time slot.</a:t>
            </a:r>
          </a:p>
          <a:p>
            <a:r>
              <a:rPr lang="en-US" dirty="0"/>
              <a:t>If two devices try to send at the beginning of the same time slot, the possibility of a collision between the devices still exists.</a:t>
            </a:r>
          </a:p>
        </p:txBody>
      </p:sp>
    </p:spTree>
    <p:extLst>
      <p:ext uri="{BB962C8B-B14F-4D97-AF65-F5344CB8AC3E}">
        <p14:creationId xmlns:p14="http://schemas.microsoft.com/office/powerpoint/2010/main" val="2077002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90600" y="1143000"/>
            <a:ext cx="6967340" cy="4983163"/>
          </a:xfrm>
          <a:prstGeom prst="rect">
            <a:avLst/>
          </a:prstGeom>
        </p:spPr>
      </p:pic>
    </p:spTree>
    <p:extLst>
      <p:ext uri="{BB962C8B-B14F-4D97-AF65-F5344CB8AC3E}">
        <p14:creationId xmlns:p14="http://schemas.microsoft.com/office/powerpoint/2010/main" val="4014028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As shown in the figure, four devices shared a channel. Each device is sending two frames on a single channel.</a:t>
            </a:r>
          </a:p>
          <a:p>
            <a:r>
              <a:rPr lang="en-US" dirty="0"/>
              <a:t>Here the collisions are less as compared to pure ALOHA because they send the frame only when the particular time slot starts.</a:t>
            </a:r>
          </a:p>
          <a:p>
            <a:r>
              <a:rPr lang="en-US" dirty="0"/>
              <a:t>Out of 8 frames, 4 frames (Frame-1.1, Frame-2.1, Frame-4.1, and Frame-3.2) were successfully transmitted, and other frames were lost during transmission.</a:t>
            </a:r>
          </a:p>
          <a:p>
            <a:r>
              <a:rPr lang="en-US" dirty="0"/>
              <a:t>Slotted ALOHA vulnerable time is half that of pure ALOHA.</a:t>
            </a:r>
          </a:p>
          <a:p>
            <a:endParaRPr lang="en-IN" dirty="0"/>
          </a:p>
        </p:txBody>
      </p:sp>
    </p:spTree>
    <p:extLst>
      <p:ext uri="{BB962C8B-B14F-4D97-AF65-F5344CB8AC3E}">
        <p14:creationId xmlns:p14="http://schemas.microsoft.com/office/powerpoint/2010/main" val="256409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6280</TotalTime>
  <Words>5454</Words>
  <Application>Microsoft Office PowerPoint</Application>
  <PresentationFormat>On-screen Show (4:3)</PresentationFormat>
  <Paragraphs>482</Paragraphs>
  <Slides>109</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109</vt:i4>
      </vt:variant>
    </vt:vector>
  </HeadingPairs>
  <TitlesOfParts>
    <vt:vector size="125" baseType="lpstr">
      <vt:lpstr>맑은 고딕</vt:lpstr>
      <vt:lpstr>Arial</vt:lpstr>
      <vt:lpstr>Calibri</vt:lpstr>
      <vt:lpstr>Nunito</vt:lpstr>
      <vt:lpstr>Tahoma</vt:lpstr>
      <vt:lpstr>Times New Roman</vt:lpstr>
      <vt:lpstr>Wingdings</vt:lpstr>
      <vt:lpstr>Office Theme</vt:lpstr>
      <vt:lpstr>Custom Design</vt:lpstr>
      <vt:lpstr>1_Custom Design</vt:lpstr>
      <vt:lpstr>2_Custom Design</vt:lpstr>
      <vt:lpstr>3_Custom Design</vt:lpstr>
      <vt:lpstr>4_Custom Design</vt:lpstr>
      <vt:lpstr>5_Custom Design</vt:lpstr>
      <vt:lpstr>6_Custom Design</vt:lpstr>
      <vt:lpstr>7_Custom Design</vt:lpstr>
      <vt:lpstr>PowerPoint Presentation</vt:lpstr>
      <vt:lpstr>Learning Objective</vt:lpstr>
      <vt:lpstr>Contents</vt:lpstr>
      <vt:lpstr>Learning Outcomes</vt:lpstr>
      <vt:lpstr>PowerPoint Presentation</vt:lpstr>
      <vt:lpstr>PowerPoint Presentation</vt:lpstr>
      <vt:lpstr>Functions of the data Link layer</vt:lpstr>
      <vt:lpstr>Design Issues of DLL</vt:lpstr>
      <vt:lpstr> 2. Framing </vt:lpstr>
      <vt:lpstr> 3. Error Control </vt:lpstr>
      <vt:lpstr> 4. Flow Control </vt:lpstr>
      <vt:lpstr> 5. Medium Access Control (MAC) Coordination </vt:lpstr>
      <vt:lpstr>Framing</vt:lpstr>
      <vt:lpstr>Need for Framing</vt:lpstr>
      <vt:lpstr>Structure of a frame</vt:lpstr>
      <vt:lpstr>PowerPoint Presentation</vt:lpstr>
      <vt:lpstr>Addressing</vt:lpstr>
      <vt:lpstr>PowerPoint Presentation</vt:lpstr>
      <vt:lpstr>PowerPoint Presentation</vt:lpstr>
      <vt:lpstr>PowerPoint Presentation</vt:lpstr>
      <vt:lpstr> Types of framing </vt:lpstr>
      <vt:lpstr> </vt:lpstr>
      <vt:lpstr> Challenges in Framing –   </vt:lpstr>
      <vt:lpstr>Definition and Need</vt:lpstr>
      <vt:lpstr>Methods of Framing</vt:lpstr>
      <vt:lpstr> Types of Framing </vt:lpstr>
      <vt:lpstr>Flag Bytes with Byte Stuffing</vt:lpstr>
      <vt:lpstr>PowerPoint Presentation</vt:lpstr>
      <vt:lpstr>Flag Bytes with Bit Stuffing</vt:lpstr>
      <vt:lpstr>PowerPoint Presentation</vt:lpstr>
      <vt:lpstr> Physical Layer Coding Violations </vt:lpstr>
      <vt:lpstr>PowerPoint Presentation</vt:lpstr>
      <vt:lpstr> Types of Errors </vt:lpstr>
      <vt:lpstr>Parity Check</vt:lpstr>
      <vt:lpstr>PowerPoint Presentation</vt:lpstr>
      <vt:lpstr>Block Parity Check</vt:lpstr>
      <vt:lpstr>2-d parity check</vt:lpstr>
      <vt:lpstr>PowerPoint Presentation</vt:lpstr>
      <vt:lpstr>Checksum</vt:lpstr>
      <vt:lpstr>Example</vt:lpstr>
      <vt:lpstr>PowerPoint Presentation</vt:lpstr>
      <vt:lpstr>Drawback</vt:lpstr>
      <vt:lpstr>Cyclic Redundancy Check(CRC)</vt:lpstr>
      <vt:lpstr>Cyclic Redundancy Check(CRC)</vt:lpstr>
      <vt:lpstr>PowerPoint Presentation</vt:lpstr>
      <vt:lpstr>PowerPoint Presentation</vt:lpstr>
      <vt:lpstr>PowerPoint Presentation</vt:lpstr>
      <vt:lpstr>Cyclic Redundancy Check(CRC)</vt:lpstr>
      <vt:lpstr>Hamming code</vt:lpstr>
      <vt:lpstr>PowerPoint Presentation</vt:lpstr>
      <vt:lpstr>PowerPoint Presentation</vt:lpstr>
      <vt:lpstr>PowerPoint Presentation</vt:lpstr>
      <vt:lpstr>PowerPoint Presentation</vt:lpstr>
      <vt:lpstr>PowerPoint Presentation</vt:lpstr>
      <vt:lpstr>Elementary Data Link Protocols</vt:lpstr>
      <vt:lpstr>Simplex Stop-and-Wait Protocol  (Error-Free Channel)</vt:lpstr>
      <vt:lpstr>PowerPoint Presentation</vt:lpstr>
      <vt:lpstr>Simplex Stop-and-Wait Protocol  (Noisy Channel)</vt:lpstr>
      <vt:lpstr>Types of Acknowledgement</vt:lpstr>
      <vt:lpstr>PowerPoint Presentation</vt:lpstr>
      <vt:lpstr>PowerPoint Presentation</vt:lpstr>
      <vt:lpstr>Piggybacking</vt:lpstr>
      <vt:lpstr>PowerPoint Presentation</vt:lpstr>
      <vt:lpstr>PowerPoint Presentation</vt:lpstr>
      <vt:lpstr>Sliding window</vt:lpstr>
      <vt:lpstr>PowerPoint Presentation</vt:lpstr>
      <vt:lpstr>PowerPoint Presentation</vt:lpstr>
      <vt:lpstr>Terminology</vt:lpstr>
      <vt:lpstr>PowerPoint Presentation</vt:lpstr>
      <vt:lpstr> Types of Sliding Window Protocols </vt:lpstr>
      <vt:lpstr>PowerPoint Presentation</vt:lpstr>
      <vt:lpstr>Sliding Window -Go Back N</vt:lpstr>
      <vt:lpstr>PowerPoint Presentation</vt:lpstr>
      <vt:lpstr>Selective Repeat</vt:lpstr>
      <vt:lpstr>PowerPoint Presentation</vt:lpstr>
      <vt:lpstr>PowerPoint Presentation</vt:lpstr>
      <vt:lpstr> Media Access Control </vt:lpstr>
      <vt:lpstr>Medium Access Control Sublayer</vt:lpstr>
      <vt:lpstr>PowerPoint Presentation</vt:lpstr>
      <vt:lpstr>Logical Link Control (LLC):</vt:lpstr>
      <vt:lpstr>Media Access Control (MAC)</vt:lpstr>
      <vt:lpstr>Channel Allocation Problem</vt:lpstr>
      <vt:lpstr>Static Channel Allocation</vt:lpstr>
      <vt:lpstr>PowerPoint Presentation</vt:lpstr>
      <vt:lpstr>Disadvantages</vt:lpstr>
      <vt:lpstr> Dynamic Channel Allocation </vt:lpstr>
      <vt:lpstr>PowerPoint Presentation</vt:lpstr>
      <vt:lpstr>PowerPoint Presentation</vt:lpstr>
      <vt:lpstr>PowerPoint Presentation</vt:lpstr>
      <vt:lpstr>PowerPoint Presentation</vt:lpstr>
      <vt:lpstr>PowerPoint Presentation</vt:lpstr>
      <vt:lpstr> Random Access </vt:lpstr>
      <vt:lpstr> ALOHA </vt:lpstr>
      <vt:lpstr>PowerPoint Presentation</vt:lpstr>
      <vt:lpstr>Pure ALOHA</vt:lpstr>
      <vt:lpstr>PowerPoint Presentation</vt:lpstr>
      <vt:lpstr>Slotted ALOHA</vt:lpstr>
      <vt:lpstr>PowerPoint Presentation</vt:lpstr>
      <vt:lpstr>PowerPoint Presentation</vt:lpstr>
      <vt:lpstr> Carrier Sense Multiple Access (CSMA) </vt:lpstr>
      <vt:lpstr>PowerPoint Presentation</vt:lpstr>
      <vt:lpstr>PowerPoint Presentation</vt:lpstr>
      <vt:lpstr> Persistence Methods </vt:lpstr>
      <vt:lpstr>1-Persistent Method</vt:lpstr>
      <vt:lpstr>Non-Persistent Method</vt:lpstr>
      <vt:lpstr>P-Persistent Method</vt:lpstr>
      <vt:lpstr>PowerPoint Presentation</vt:lpstr>
      <vt:lpstr> CSMA with Collision Detection Protocol (CSMA/CD)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460</cp:revision>
  <dcterms:created xsi:type="dcterms:W3CDTF">2020-06-24T11:12:22Z</dcterms:created>
  <dcterms:modified xsi:type="dcterms:W3CDTF">2026-02-03T06:50:25Z</dcterms:modified>
</cp:coreProperties>
</file>